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6" r:id="rId4"/>
  </p:sldMasterIdLst>
  <p:notesMasterIdLst>
    <p:notesMasterId r:id="rId6"/>
  </p:notesMasterIdLst>
  <p:sldIdLst>
    <p:sldId id="3228" r:id="rId5"/>
    <p:sldId id="270" r:id="rId7"/>
    <p:sldId id="293" r:id="rId8"/>
    <p:sldId id="548" r:id="rId9"/>
    <p:sldId id="3314" r:id="rId10"/>
    <p:sldId id="3315" r:id="rId11"/>
    <p:sldId id="3316" r:id="rId12"/>
    <p:sldId id="3318" r:id="rId13"/>
    <p:sldId id="3319" r:id="rId14"/>
    <p:sldId id="3320" r:id="rId15"/>
    <p:sldId id="3255" r:id="rId16"/>
    <p:sldId id="3321" r:id="rId17"/>
    <p:sldId id="3323" r:id="rId18"/>
    <p:sldId id="3324" r:id="rId19"/>
    <p:sldId id="3327" r:id="rId20"/>
    <p:sldId id="3348" r:id="rId21"/>
    <p:sldId id="3351" r:id="rId22"/>
    <p:sldId id="3352" r:id="rId23"/>
    <p:sldId id="3354" r:id="rId24"/>
    <p:sldId id="3355" r:id="rId25"/>
    <p:sldId id="3356" r:id="rId26"/>
    <p:sldId id="3357" r:id="rId27"/>
    <p:sldId id="3358" r:id="rId28"/>
    <p:sldId id="3359" r:id="rId29"/>
    <p:sldId id="3425" r:id="rId30"/>
    <p:sldId id="3361" r:id="rId31"/>
    <p:sldId id="3362" r:id="rId32"/>
    <p:sldId id="3364" r:id="rId33"/>
    <p:sldId id="3396" r:id="rId34"/>
    <p:sldId id="3397" r:id="rId35"/>
    <p:sldId id="3398" r:id="rId36"/>
    <p:sldId id="3399" r:id="rId37"/>
    <p:sldId id="3400" r:id="rId38"/>
    <p:sldId id="3401" r:id="rId39"/>
    <p:sldId id="3402" r:id="rId40"/>
    <p:sldId id="3403" r:id="rId41"/>
    <p:sldId id="3404" r:id="rId42"/>
    <p:sldId id="3405" r:id="rId43"/>
    <p:sldId id="3406" r:id="rId44"/>
    <p:sldId id="3407" r:id="rId45"/>
    <p:sldId id="3408" r:id="rId46"/>
    <p:sldId id="3409" r:id="rId47"/>
    <p:sldId id="3410" r:id="rId48"/>
    <p:sldId id="3411" r:id="rId49"/>
    <p:sldId id="3412" r:id="rId50"/>
    <p:sldId id="3413" r:id="rId51"/>
    <p:sldId id="3414" r:id="rId52"/>
    <p:sldId id="3415" r:id="rId53"/>
    <p:sldId id="3416" r:id="rId54"/>
    <p:sldId id="3417" r:id="rId55"/>
    <p:sldId id="3418" r:id="rId56"/>
    <p:sldId id="3419" r:id="rId57"/>
    <p:sldId id="3420" r:id="rId58"/>
    <p:sldId id="3421" r:id="rId59"/>
    <p:sldId id="3422" r:id="rId60"/>
    <p:sldId id="3423" r:id="rId61"/>
    <p:sldId id="3424" r:id="rId62"/>
    <p:sldId id="3459" r:id="rId63"/>
    <p:sldId id="3460" r:id="rId64"/>
    <p:sldId id="3461" r:id="rId65"/>
    <p:sldId id="3231"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何 凌波" initials="何"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78C3"/>
    <a:srgbClr val="1A78C2"/>
    <a:srgbClr val="1B6299"/>
    <a:srgbClr val="8609AD"/>
    <a:srgbClr val="1C6299"/>
    <a:srgbClr val="1B6298"/>
    <a:srgbClr val="96C4D1"/>
    <a:srgbClr val="6F3A97"/>
    <a:srgbClr val="D7E0E6"/>
    <a:srgbClr val="286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8" autoAdjust="0"/>
    <p:restoredTop sz="94660"/>
  </p:normalViewPr>
  <p:slideViewPr>
    <p:cSldViewPr snapToGrid="0" showGuides="1">
      <p:cViewPr>
        <p:scale>
          <a:sx n="66" d="100"/>
          <a:sy n="66" d="100"/>
        </p:scale>
        <p:origin x="888" y="579"/>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0" Type="http://schemas.openxmlformats.org/officeDocument/2006/relationships/commentAuthors" Target="commentAuthors.xml"/><Relationship Id="rId7" Type="http://schemas.openxmlformats.org/officeDocument/2006/relationships/slide" Target="slides/slide2.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93C12-D317-442F-945E-D6517EECB5C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33A62-8780-4CAA-8D19-25292B7F56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ROS</a:t>
            </a:r>
            <a:r>
              <a:rPr lang="zh-CN" altLang="en-US"/>
              <a:t>已经有</a:t>
            </a:r>
            <a:r>
              <a:rPr lang="en-US" altLang="zh-CN"/>
              <a:t>10</a:t>
            </a:r>
            <a:r>
              <a:rPr lang="zh-CN" altLang="en-US"/>
              <a:t>年的历史，最早在</a:t>
            </a:r>
            <a:r>
              <a:rPr lang="en-US" altLang="zh-CN"/>
              <a:t>2000</a:t>
            </a:r>
            <a:r>
              <a:rPr lang="zh-CN" altLang="en-US"/>
              <a:t>年，在斯坦福大学的人工智能实验室，他们开发了一套机器人的软件系统框架，把机器人的各个模块组织起来。</a:t>
            </a:r>
            <a:endParaRPr lang="zh-CN" altLang="en-US"/>
          </a:p>
          <a:p>
            <a:endParaRPr lang="zh-CN" altLang="en-US"/>
          </a:p>
          <a:p>
            <a:r>
              <a:rPr lang="zh-CN" altLang="en-US"/>
              <a:t>随后，在</a:t>
            </a:r>
            <a:r>
              <a:rPr lang="en-US" altLang="zh-CN"/>
              <a:t>2007</a:t>
            </a:r>
            <a:r>
              <a:rPr lang="zh-CN" altLang="en-US"/>
              <a:t>年由柳树车库发起；</a:t>
            </a:r>
            <a:endParaRPr lang="zh-CN" altLang="en-US"/>
          </a:p>
          <a:p>
            <a:endParaRPr lang="zh-CN" altLang="en-US"/>
          </a:p>
          <a:p>
            <a:r>
              <a:rPr lang="zh-CN" altLang="en-US"/>
              <a:t>在</a:t>
            </a:r>
            <a:r>
              <a:rPr lang="en-US" altLang="zh-CN"/>
              <a:t>2007</a:t>
            </a:r>
            <a:r>
              <a:rPr lang="zh-CN" altLang="en-US"/>
              <a:t>年之后，</a:t>
            </a:r>
            <a:r>
              <a:rPr lang="en-US" altLang="zh-CN"/>
              <a:t>ROS</a:t>
            </a:r>
            <a:r>
              <a:rPr lang="zh-CN" altLang="en-US"/>
              <a:t>逐渐开始流行起来。到现在已经有</a:t>
            </a:r>
            <a:r>
              <a:rPr lang="en-US" altLang="zh-CN"/>
              <a:t>10</a:t>
            </a:r>
            <a:r>
              <a:rPr lang="zh-CN" altLang="en-US"/>
              <a:t>多个版本。这里每一个</a:t>
            </a:r>
            <a:r>
              <a:rPr lang="en-US" altLang="zh-CN"/>
              <a:t>ROS</a:t>
            </a:r>
            <a:r>
              <a:rPr lang="zh-CN" altLang="en-US"/>
              <a:t>版本都有一个依赖的</a:t>
            </a:r>
            <a:r>
              <a:rPr lang="en-US" altLang="zh-CN"/>
              <a:t>ubuntu</a:t>
            </a:r>
            <a:r>
              <a:rPr lang="zh-CN" altLang="en-US"/>
              <a:t>版本，就是官方推荐的最佳适配版本。例如</a:t>
            </a:r>
            <a:r>
              <a:rPr lang="en-US" altLang="zh-CN"/>
              <a:t>Indigo</a:t>
            </a:r>
            <a:r>
              <a:rPr lang="zh-CN" altLang="en-US"/>
              <a:t>对应的</a:t>
            </a:r>
            <a:r>
              <a:rPr lang="en-US" altLang="zh-CN"/>
              <a:t>14.04</a:t>
            </a:r>
            <a:r>
              <a:rPr lang="zh-CN" altLang="en-US"/>
              <a:t>，</a:t>
            </a:r>
            <a:r>
              <a:rPr lang="en-US" altLang="zh-CN"/>
              <a:t>Kinetic</a:t>
            </a:r>
            <a:r>
              <a:rPr lang="zh-CN" altLang="en-US"/>
              <a:t>对应的是</a:t>
            </a:r>
            <a:r>
              <a:rPr lang="en-US" altLang="zh-CN"/>
              <a:t>16.04</a:t>
            </a:r>
            <a:r>
              <a:rPr lang="zh-CN" altLang="en-US"/>
              <a:t>，目前用的最多的是</a:t>
            </a:r>
            <a:r>
              <a:rPr lang="en-US" altLang="zh-CN"/>
              <a:t>Indigo </a:t>
            </a:r>
            <a:r>
              <a:rPr lang="zh-CN" altLang="en-US"/>
              <a:t>和 </a:t>
            </a:r>
            <a:r>
              <a:rPr lang="en-US" altLang="zh-CN"/>
              <a:t>Kinetic</a:t>
            </a:r>
            <a:r>
              <a:rPr lang="zh-CN" altLang="en-US"/>
              <a:t>，这两个是长期支持版。官方维护</a:t>
            </a:r>
            <a:r>
              <a:rPr lang="en-US" altLang="zh-CN"/>
              <a:t>5</a:t>
            </a:r>
            <a:r>
              <a:rPr lang="zh-CN" altLang="en-US"/>
              <a:t>年，其他版本</a:t>
            </a:r>
            <a:r>
              <a:rPr lang="en-US" altLang="zh-CN"/>
              <a:t>2</a:t>
            </a:r>
            <a:r>
              <a:rPr lang="zh-CN" altLang="en-US"/>
              <a:t>年。</a:t>
            </a:r>
            <a:endParaRPr lang="zh-CN" altLang="en-US"/>
          </a:p>
          <a:p>
            <a:endParaRPr lang="zh-CN" altLang="en-US"/>
          </a:p>
          <a:p>
            <a:r>
              <a:rPr lang="zh-CN" altLang="en-US"/>
              <a:t>我们的无人机也是基于</a:t>
            </a:r>
            <a:r>
              <a:rPr lang="en-US" altLang="zh-CN"/>
              <a:t>Kinetic</a:t>
            </a:r>
            <a:r>
              <a:rPr lang="zh-CN" altLang="en-US"/>
              <a:t>开发的。</a:t>
            </a:r>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Robot Operating System </a:t>
            </a:r>
            <a:r>
              <a:rPr lang="zh-CN" altLang="en-US"/>
              <a:t>机器人操作系统，简称</a:t>
            </a:r>
            <a:r>
              <a:rPr lang="en-US" altLang="zh-CN"/>
              <a:t>ROS</a:t>
            </a:r>
            <a:r>
              <a:rPr lang="zh-CN" altLang="en-US"/>
              <a:t>。</a:t>
            </a:r>
            <a:endParaRPr lang="zh-CN" altLang="en-US"/>
          </a:p>
          <a:p>
            <a:endParaRPr lang="zh-CN" altLang="en-US"/>
          </a:p>
          <a:p>
            <a:r>
              <a:rPr lang="zh-CN" altLang="en-US">
                <a:sym typeface="+mn-ea"/>
              </a:rPr>
              <a:t>人工智能的浪潮中有一个方面是不可忽视的，就是机器人。 说到我们今天的机器人，最近几年机器人领域非常火爆，出现了一大批这样高质量的产品。</a:t>
            </a:r>
            <a:endParaRPr lang="zh-CN" altLang="en-US"/>
          </a:p>
          <a:p>
            <a:r>
              <a:rPr lang="zh-CN" altLang="en-US">
                <a:sym typeface="+mn-ea"/>
              </a:rPr>
              <a:t>例如，波士顿动力的机器狗，谷歌的无人车，以及国产的大疆无人机等等。</a:t>
            </a:r>
            <a:endParaRPr lang="zh-CN" altLang="en-US"/>
          </a:p>
          <a:p>
            <a:endParaRPr lang="zh-CN" altLang="en-US">
              <a:sym typeface="+mn-ea"/>
            </a:endParaRPr>
          </a:p>
          <a:p>
            <a:r>
              <a:rPr lang="zh-CN" altLang="en-US">
                <a:sym typeface="+mn-ea"/>
              </a:rPr>
              <a:t>而这当中许多用到了一个共同的运行支撑软件。就是机器人操作系统</a:t>
            </a:r>
            <a:r>
              <a:rPr lang="en-US" altLang="zh-CN">
                <a:sym typeface="+mn-ea"/>
              </a:rPr>
              <a:t>ROS</a:t>
            </a:r>
            <a:r>
              <a:rPr lang="zh-CN" altLang="en-US">
                <a:sym typeface="+mn-ea"/>
              </a:rPr>
              <a:t>。</a:t>
            </a:r>
            <a:endParaRPr lang="zh-CN" altLang="en-US"/>
          </a:p>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Robot Operating System </a:t>
            </a:r>
            <a:r>
              <a:rPr lang="zh-CN" altLang="en-US"/>
              <a:t>机器人操作系统，简称</a:t>
            </a:r>
            <a:r>
              <a:rPr lang="en-US" altLang="zh-CN"/>
              <a:t>ROS</a:t>
            </a:r>
            <a:r>
              <a:rPr lang="zh-CN" altLang="en-US"/>
              <a:t>。</a:t>
            </a:r>
            <a:endParaRPr lang="zh-CN" altLang="en-US"/>
          </a:p>
          <a:p>
            <a:endParaRPr lang="zh-CN" altLang="en-US"/>
          </a:p>
          <a:p>
            <a:r>
              <a:rPr lang="zh-CN" altLang="en-US">
                <a:sym typeface="+mn-ea"/>
              </a:rPr>
              <a:t>人工智能的浪潮中有一个方面是不可忽视的，就是机器人。 说到我们今天的机器人，最近几年机器人领域非常火爆，出现了一大批这样高质量的产品。</a:t>
            </a:r>
            <a:endParaRPr lang="zh-CN" altLang="en-US"/>
          </a:p>
          <a:p>
            <a:r>
              <a:rPr lang="zh-CN" altLang="en-US">
                <a:sym typeface="+mn-ea"/>
              </a:rPr>
              <a:t>例如，波士顿动力的机器狗，谷歌的无人车，以及国产的大疆无人机等等。</a:t>
            </a:r>
            <a:endParaRPr lang="zh-CN" altLang="en-US"/>
          </a:p>
          <a:p>
            <a:endParaRPr lang="zh-CN" altLang="en-US">
              <a:sym typeface="+mn-ea"/>
            </a:endParaRPr>
          </a:p>
          <a:p>
            <a:r>
              <a:rPr lang="zh-CN" altLang="en-US">
                <a:sym typeface="+mn-ea"/>
              </a:rPr>
              <a:t>而这当中许多用到了一个共同的运行支撑软件。就是机器人操作系统</a:t>
            </a:r>
            <a:r>
              <a:rPr lang="en-US" altLang="zh-CN">
                <a:sym typeface="+mn-ea"/>
              </a:rPr>
              <a:t>ROS</a:t>
            </a:r>
            <a:r>
              <a:rPr lang="zh-CN" altLang="en-US">
                <a:sym typeface="+mn-ea"/>
              </a:rPr>
              <a:t>。</a:t>
            </a:r>
            <a:endParaRPr lang="zh-CN" altLang="en-US"/>
          </a:p>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when it comes to ...</a:t>
            </a:r>
            <a:endParaRPr lang="en-US" altLang="zh-CN"/>
          </a:p>
          <a:p>
            <a:r>
              <a:rPr lang="en-US" altLang="zh-CN"/>
              <a:t>many of these use</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when it comes to ...</a:t>
            </a:r>
            <a:endParaRPr lang="en-US" altLang="zh-CN"/>
          </a:p>
          <a:p>
            <a:r>
              <a:rPr lang="en-US" altLang="zh-CN"/>
              <a:t>many of these use</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when it comes to ...</a:t>
            </a:r>
            <a:endParaRPr lang="en-US" altLang="zh-CN"/>
          </a:p>
          <a:p>
            <a:r>
              <a:rPr lang="en-US" altLang="zh-CN"/>
              <a:t>many of these use</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when it comes to ...</a:t>
            </a:r>
            <a:endParaRPr lang="en-US" altLang="zh-CN"/>
          </a:p>
          <a:p>
            <a:r>
              <a:rPr lang="en-US" altLang="zh-CN"/>
              <a:t>many of these use</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when it comes to ...</a:t>
            </a:r>
            <a:endParaRPr lang="en-US" altLang="zh-CN"/>
          </a:p>
          <a:p>
            <a:r>
              <a:rPr lang="en-US" altLang="zh-CN"/>
              <a:t>many of these use</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when it comes to ...</a:t>
            </a:r>
            <a:endParaRPr lang="en-US" altLang="zh-CN"/>
          </a:p>
          <a:p>
            <a:r>
              <a:rPr lang="en-US" altLang="zh-CN"/>
              <a:t>many of these use</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when it comes to ...</a:t>
            </a:r>
            <a:endParaRPr lang="en-US" altLang="zh-CN"/>
          </a:p>
          <a:p>
            <a:r>
              <a:rPr lang="en-US" altLang="zh-CN"/>
              <a:t>many of these use</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when it comes to ...</a:t>
            </a:r>
            <a:endParaRPr lang="en-US" altLang="zh-CN"/>
          </a:p>
          <a:p>
            <a:r>
              <a:rPr lang="en-US" altLang="zh-CN"/>
              <a:t>many of these use</a:t>
            </a:r>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要设计机械结构，画电路板，写硬件驱动，设计通信架构，组装硬件，调试，最后是编写各种上层算法。工作量十分庞大，这种情况跟早期的计算机很类似，早期的电脑也没有操作系统，开发人员需要直接面对硬件。</a:t>
            </a:r>
            <a:endParaRPr lang="zh-CN" altLang="en-US"/>
          </a:p>
          <a:p>
            <a:endParaRPr lang="zh-CN" altLang="en-US"/>
          </a:p>
          <a:p>
            <a:r>
              <a:rPr lang="zh-CN" altLang="en-US"/>
              <a:t>机器人零部件厂商，比如机械臂、地盘、摄像头、激光雷达生成厂商都在一个通用的机器人软件平台上开发。</a:t>
            </a:r>
            <a:r>
              <a:rPr lang="en-US" altLang="zh-CN"/>
              <a:t>ROS</a:t>
            </a:r>
            <a:r>
              <a:rPr lang="zh-CN" altLang="en-US"/>
              <a:t>经过</a:t>
            </a:r>
            <a:r>
              <a:rPr lang="en-US" altLang="zh-CN"/>
              <a:t>10</a:t>
            </a:r>
            <a:r>
              <a:rPr lang="zh-CN" altLang="en-US"/>
              <a:t>年发展，事实上已经成为机器人届主流的操作系统，现在机器人上跑的</a:t>
            </a:r>
            <a:r>
              <a:rPr lang="en-US" altLang="zh-CN"/>
              <a:t>ROS</a:t>
            </a:r>
            <a:r>
              <a:rPr lang="zh-CN" altLang="en-US"/>
              <a:t>，就相当于</a:t>
            </a:r>
            <a:r>
              <a:rPr lang="en-US" altLang="zh-CN"/>
              <a:t>890</a:t>
            </a:r>
            <a:r>
              <a:rPr lang="zh-CN" altLang="en-US"/>
              <a:t>年代</a:t>
            </a:r>
            <a:r>
              <a:rPr lang="en-US" altLang="zh-CN"/>
              <a:t>PC</a:t>
            </a:r>
            <a:r>
              <a:rPr lang="zh-CN" altLang="en-US"/>
              <a:t>上的</a:t>
            </a:r>
            <a:r>
              <a:rPr lang="en-US" altLang="zh-CN"/>
              <a:t>windows</a:t>
            </a:r>
            <a:r>
              <a:rPr lang="zh-CN" altLang="en-US"/>
              <a:t>和</a:t>
            </a:r>
            <a:r>
              <a:rPr lang="en-US" altLang="zh-CN"/>
              <a:t>Mac.</a:t>
            </a:r>
            <a:endParaRPr lang="en-US" altLang="zh-CN"/>
          </a:p>
          <a:p>
            <a:endParaRPr lang="en-US" altLang="zh-CN"/>
          </a:p>
          <a:p>
            <a:r>
              <a:rPr lang="zh-CN" altLang="en-US"/>
              <a:t>有了机器人操作系统</a:t>
            </a:r>
            <a:r>
              <a:rPr lang="en-US" altLang="zh-CN"/>
              <a:t>ROS</a:t>
            </a:r>
            <a:r>
              <a:rPr lang="zh-CN" altLang="en-US"/>
              <a:t>，我们的开发就变得相对简单和高效了许多。</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Robot Operating System </a:t>
            </a:r>
            <a:r>
              <a:rPr lang="zh-CN" altLang="en-US"/>
              <a:t>机器人操作系统，简称</a:t>
            </a:r>
            <a:r>
              <a:rPr lang="en-US" altLang="zh-CN"/>
              <a:t>ROS</a:t>
            </a:r>
            <a:r>
              <a:rPr lang="zh-CN" altLang="en-US"/>
              <a:t>。</a:t>
            </a:r>
            <a:endParaRPr lang="zh-CN" altLang="en-US"/>
          </a:p>
          <a:p>
            <a:endParaRPr lang="zh-CN" altLang="en-US"/>
          </a:p>
          <a:p>
            <a:r>
              <a:rPr lang="zh-CN" altLang="en-US">
                <a:sym typeface="+mn-ea"/>
              </a:rPr>
              <a:t>人工智能的浪潮中有一个方面是不可忽视的，就是机器人。 说到我们今天的机器人，最近几年机器人领域非常火爆，出现了一大批这样高质量的产品。</a:t>
            </a:r>
            <a:endParaRPr lang="zh-CN" altLang="en-US"/>
          </a:p>
          <a:p>
            <a:r>
              <a:rPr lang="zh-CN" altLang="en-US">
                <a:sym typeface="+mn-ea"/>
              </a:rPr>
              <a:t>例如，波士顿动力的机器狗，谷歌的无人车，以及国产的大疆无人机等等。</a:t>
            </a:r>
            <a:endParaRPr lang="zh-CN" altLang="en-US"/>
          </a:p>
          <a:p>
            <a:endParaRPr lang="zh-CN" altLang="en-US">
              <a:sym typeface="+mn-ea"/>
            </a:endParaRPr>
          </a:p>
          <a:p>
            <a:r>
              <a:rPr lang="zh-CN" altLang="en-US">
                <a:sym typeface="+mn-ea"/>
              </a:rPr>
              <a:t>而这当中许多用到了一个共同的运行支撑软件。就是机器人操作系统</a:t>
            </a:r>
            <a:r>
              <a:rPr lang="en-US" altLang="zh-CN">
                <a:sym typeface="+mn-ea"/>
              </a:rPr>
              <a:t>ROS</a:t>
            </a:r>
            <a:r>
              <a:rPr lang="zh-CN" altLang="en-US">
                <a:sym typeface="+mn-ea"/>
              </a:rPr>
              <a:t>。</a:t>
            </a:r>
            <a:endParaRPr lang="zh-CN" altLang="en-US"/>
          </a:p>
          <a:p>
            <a:endParaRPr lang="zh-CN" altLang="en-US"/>
          </a:p>
        </p:txBody>
      </p:sp>
      <p:sp>
        <p:nvSpPr>
          <p:cNvPr id="4" name="灯片编号占位符 3"/>
          <p:cNvSpPr>
            <a:spLocks noGrp="1"/>
          </p:cNvSpPr>
          <p:nvPr>
            <p:ph type="sldNum" sz="quarter" idx="5"/>
          </p:nvPr>
        </p:nvSpPr>
        <p:spPr/>
        <p:txBody>
          <a:bodyPr/>
          <a:lstStyle/>
          <a:p>
            <a:fld id="{BB933A62-8780-4CAA-8D19-25292B7F568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90" y="987428"/>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8" cy="1600199"/>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90" y="987428"/>
            <a:ext cx="6172199" cy="4873625"/>
          </a:xfrm>
        </p:spPr>
        <p:txBody>
          <a:bodyPr anchor="t"/>
          <a:lstStyle>
            <a:lvl1pPr marL="0" indent="0">
              <a:buNone/>
              <a:defRPr sz="3200"/>
            </a:lvl1pPr>
            <a:lvl2pPr marL="457200" indent="0">
              <a:buNone/>
              <a:defRPr sz="2800"/>
            </a:lvl2pPr>
            <a:lvl3pPr marL="913765" indent="0">
              <a:buNone/>
              <a:defRPr sz="2400"/>
            </a:lvl3pPr>
            <a:lvl4pPr marL="1370965" indent="0">
              <a:buNone/>
              <a:defRPr sz="2000"/>
            </a:lvl4pPr>
            <a:lvl5pPr marL="1827530" indent="0">
              <a:buNone/>
              <a:defRPr sz="2000"/>
            </a:lvl5pPr>
            <a:lvl6pPr marL="2284730" indent="0">
              <a:buNone/>
              <a:defRPr sz="2000"/>
            </a:lvl6pPr>
            <a:lvl7pPr marL="2741930" indent="0">
              <a:buNone/>
              <a:defRPr sz="2000"/>
            </a:lvl7pPr>
            <a:lvl8pPr marL="3198495" indent="0">
              <a:buNone/>
              <a:defRPr sz="2000"/>
            </a:lvl8pPr>
            <a:lvl9pPr marL="3655695"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1"/>
            <a:ext cx="3932238" cy="3811588"/>
          </a:xfrm>
        </p:spPr>
        <p:txBody>
          <a:bodyPr/>
          <a:lstStyle>
            <a:lvl1pPr marL="0" indent="0">
              <a:buNone/>
              <a:defRPr sz="1600"/>
            </a:lvl1pPr>
            <a:lvl2pPr marL="457200" indent="0">
              <a:buNone/>
              <a:defRPr sz="1400"/>
            </a:lvl2pPr>
            <a:lvl3pPr marL="913765" indent="0">
              <a:buNone/>
              <a:defRPr sz="1200"/>
            </a:lvl3pPr>
            <a:lvl4pPr marL="1370965" indent="0">
              <a:buNone/>
              <a:defRPr sz="1000"/>
            </a:lvl4pPr>
            <a:lvl5pPr marL="1827530" indent="0">
              <a:buNone/>
              <a:defRPr sz="1000"/>
            </a:lvl5pPr>
            <a:lvl6pPr marL="2284730" indent="0">
              <a:buNone/>
              <a:defRPr sz="1000"/>
            </a:lvl6pPr>
            <a:lvl7pPr marL="2741930" indent="0">
              <a:buNone/>
              <a:defRPr sz="1000"/>
            </a:lvl7pPr>
            <a:lvl8pPr marL="3198495" indent="0">
              <a:buNone/>
              <a:defRPr sz="1000"/>
            </a:lvl8pPr>
            <a:lvl9pPr marL="3655695"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2" y="365128"/>
            <a:ext cx="7734301"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Ovr>
    <a:masterClrMapping/>
  </p:clrMapOvr>
  <p:transition spd="slow" advClick="0" advTm="1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6DC35-3D39-4E5D-813A-1465AB5946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BC6EB1-3B9C-423A-A463-BABF6B6D69D7}"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1122364"/>
            <a:ext cx="9144000" cy="2387600"/>
          </a:xfrm>
        </p:spPr>
        <p:txBody>
          <a:bodyPr anchor="b"/>
          <a:lstStyle>
            <a:lvl1pPr algn="ctr">
              <a:defRPr sz="5995"/>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2" y="3602038"/>
            <a:ext cx="9144000" cy="1655763"/>
          </a:xfrm>
        </p:spPr>
        <p:txBody>
          <a:bodyPr/>
          <a:lstStyle>
            <a:lvl1pPr marL="0" indent="0" algn="ctr">
              <a:buNone/>
              <a:defRPr sz="2400"/>
            </a:lvl1pPr>
            <a:lvl2pPr marL="457200" indent="0" algn="ctr">
              <a:buNone/>
              <a:defRPr sz="2000"/>
            </a:lvl2pPr>
            <a:lvl3pPr marL="913765" indent="0" algn="ctr">
              <a:buNone/>
              <a:defRPr sz="1800"/>
            </a:lvl3pPr>
            <a:lvl4pPr marL="1370965" indent="0" algn="ctr">
              <a:buNone/>
              <a:defRPr sz="1600"/>
            </a:lvl4pPr>
            <a:lvl5pPr marL="1827530" indent="0" algn="ctr">
              <a:buNone/>
              <a:defRPr sz="1600"/>
            </a:lvl5pPr>
            <a:lvl6pPr marL="2284730" indent="0" algn="ctr">
              <a:buNone/>
              <a:defRPr sz="1600"/>
            </a:lvl6pPr>
            <a:lvl7pPr marL="2741930" indent="0" algn="ctr">
              <a:buNone/>
              <a:defRPr sz="1600"/>
            </a:lvl7pPr>
            <a:lvl8pPr marL="3198495" indent="0" algn="ctr">
              <a:buNone/>
              <a:defRPr sz="1600"/>
            </a:lvl8pPr>
            <a:lvl9pPr marL="3655695"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7530" indent="0">
              <a:buNone/>
              <a:defRPr sz="1600">
                <a:solidFill>
                  <a:schemeClr val="tx1">
                    <a:tint val="75000"/>
                  </a:schemeClr>
                </a:solidFill>
              </a:defRPr>
            </a:lvl5pPr>
            <a:lvl6pPr marL="2284730" indent="0">
              <a:buNone/>
              <a:defRPr sz="1600">
                <a:solidFill>
                  <a:schemeClr val="tx1">
                    <a:tint val="75000"/>
                  </a:schemeClr>
                </a:solidFill>
              </a:defRPr>
            </a:lvl6pPr>
            <a:lvl7pPr marL="2741930" indent="0">
              <a:buNone/>
              <a:defRPr sz="1600">
                <a:solidFill>
                  <a:schemeClr val="tx1">
                    <a:tint val="75000"/>
                  </a:schemeClr>
                </a:solidFill>
              </a:defRPr>
            </a:lvl7pPr>
            <a:lvl8pPr marL="3198495" indent="0">
              <a:buNone/>
              <a:defRPr sz="1600">
                <a:solidFill>
                  <a:schemeClr val="tx1">
                    <a:tint val="75000"/>
                  </a:schemeClr>
                </a:solidFill>
              </a:defRPr>
            </a:lvl8pPr>
            <a:lvl9pPr marL="3655695"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1" y="1825627"/>
            <a:ext cx="5181600" cy="4351339"/>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90" y="1681163"/>
            <a:ext cx="5157786"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839790" y="2505076"/>
            <a:ext cx="5157786"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6172201" y="1681163"/>
            <a:ext cx="5183189" cy="82391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7530" indent="0">
              <a:buNone/>
              <a:defRPr sz="1600" b="1"/>
            </a:lvl5pPr>
            <a:lvl6pPr marL="2284730" indent="0">
              <a:buNone/>
              <a:defRPr sz="1600" b="1"/>
            </a:lvl6pPr>
            <a:lvl7pPr marL="2741930" indent="0">
              <a:buNone/>
              <a:defRPr sz="1600" b="1"/>
            </a:lvl7pPr>
            <a:lvl8pPr marL="3198495" indent="0">
              <a:buNone/>
              <a:defRPr sz="1600" b="1"/>
            </a:lvl8pPr>
            <a:lvl9pPr marL="3655695"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6172201" y="2505076"/>
            <a:ext cx="5183189"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5B72DE3-FE0A-428A-AB10-325226F2F56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2C7F20-4EEE-4847-AC76-B538472E8A39}" type="slidenum">
              <a:rPr lang="zh-CN" altLang="en-US" smtClean="0"/>
            </a:fld>
            <a:endParaRPr lang="zh-CN" altLang="en-US"/>
          </a:p>
        </p:txBody>
      </p:sp>
    </p:spTree>
  </p:cSld>
  <p:clrMapOvr>
    <a:masterClrMapping/>
  </p:clrMapOvr>
  <p:transition spd="slow" advClick="0" advTm="1000">
    <p:randomBar dir="vert"/>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3" Type="http://schemas.openxmlformats.org/officeDocument/2006/relationships/theme" Target="../theme/theme2.xml"/><Relationship Id="rId12" Type="http://schemas.openxmlformats.org/officeDocument/2006/relationships/slideLayout" Target="../slideLayouts/slideLayout16.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7"/>
            <a:ext cx="10515600" cy="4351339"/>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72DE3-FE0A-428A-AB10-325226F2F564}" type="datetimeFigureOut">
              <a:rPr lang="zh-CN" altLang="en-US" smtClean="0"/>
            </a:fld>
            <a:endParaRPr lang="zh-CN" alt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C7F20-4EEE-4847-AC76-B538472E8A3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ransition spd="slow" advClick="0" advTm="1000">
    <p:randomBar dir="vert"/>
  </p:transition>
  <p:txStyles>
    <p:titleStyle>
      <a:lvl1pPr algn="l" defTabSz="913765"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165" indent="-228600" algn="l" defTabSz="913765"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2365" indent="-228600" algn="l" defTabSz="913765"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599565"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613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333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7095"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4295"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7530" algn="l" defTabSz="913765" rtl="0" eaLnBrk="1" latinLnBrk="0" hangingPunct="1">
        <a:defRPr sz="1800" kern="1200">
          <a:solidFill>
            <a:schemeClr val="tx1"/>
          </a:solidFill>
          <a:latin typeface="+mn-lt"/>
          <a:ea typeface="+mn-ea"/>
          <a:cs typeface="+mn-cs"/>
        </a:defRPr>
      </a:lvl5pPr>
      <a:lvl6pPr marL="2284730"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8495" algn="l" defTabSz="913765" rtl="0" eaLnBrk="1" latinLnBrk="0" hangingPunct="1">
        <a:defRPr sz="1800" kern="1200">
          <a:solidFill>
            <a:schemeClr val="tx1"/>
          </a:solidFill>
          <a:latin typeface="+mn-lt"/>
          <a:ea typeface="+mn-ea"/>
          <a:cs typeface="+mn-cs"/>
        </a:defRPr>
      </a:lvl8pPr>
      <a:lvl9pPr marL="3655695"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0"/>
            <a:ext cx="10515224" cy="1324636"/>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389" y="6356747"/>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038413" y="6356747"/>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9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9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9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9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microsoft.com/office/2007/relationships/hdphoto" Target="../media/hdphoto2.wdp"/><Relationship Id="rId3" Type="http://schemas.openxmlformats.org/officeDocument/2006/relationships/image" Target="../media/image3.png"/><Relationship Id="rId2" Type="http://schemas.microsoft.com/office/2007/relationships/hdphoto" Target="../media/hdphoto1.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6.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microsoft.com/office/2007/relationships/hdphoto" Target="../media/hdphoto3.wdp"/><Relationship Id="rId10" Type="http://schemas.openxmlformats.org/officeDocument/2006/relationships/notesSlide" Target="../notesSlides/notesSlide11.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tags" Target="../tags/tag1.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4.xml"/><Relationship Id="rId4" Type="http://schemas.openxmlformats.org/officeDocument/2006/relationships/image" Target="../media/image48.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4.xml"/><Relationship Id="rId4" Type="http://schemas.openxmlformats.org/officeDocument/2006/relationships/image" Target="../media/image49.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4.xml"/><Relationship Id="rId4" Type="http://schemas.openxmlformats.org/officeDocument/2006/relationships/image" Target="../media/image50.png"/><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4.xml"/><Relationship Id="rId4" Type="http://schemas.openxmlformats.org/officeDocument/2006/relationships/image" Target="../media/image51.png"/><Relationship Id="rId3" Type="http://schemas.microsoft.com/office/2007/relationships/media" Target="../media/media4.mp4"/><Relationship Id="rId2" Type="http://schemas.openxmlformats.org/officeDocument/2006/relationships/video" Target="../media/media4.mp4"/><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4.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6.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4.xml"/><Relationship Id="rId4" Type="http://schemas.openxmlformats.org/officeDocument/2006/relationships/image" Target="../media/image58.jpeg"/><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6.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4.xml"/><Relationship Id="rId4" Type="http://schemas.openxmlformats.org/officeDocument/2006/relationships/image" Target="../media/image60.png"/><Relationship Id="rId3" Type="http://schemas.microsoft.com/office/2007/relationships/media" Target="../media/media5.mp4"/><Relationship Id="rId2" Type="http://schemas.openxmlformats.org/officeDocument/2006/relationships/video" Target="../media/media5.mp4"/><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矩形 4"/>
          <p:cNvSpPr/>
          <p:nvPr/>
        </p:nvSpPr>
        <p:spPr>
          <a:xfrm>
            <a:off x="0" y="2546580"/>
            <a:ext cx="12191331" cy="1838567"/>
          </a:xfrm>
          <a:prstGeom prst="rect">
            <a:avLst/>
          </a:prstGeom>
          <a:solidFill>
            <a:srgbClr val="1A7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dirty="0">
              <a:solidFill>
                <a:prstClr val="white"/>
              </a:solidFill>
              <a:latin typeface="Calibri" panose="020F0502020204030204"/>
              <a:ea typeface="等线" panose="02010600030101010101" pitchFamily="2" charset="-122"/>
            </a:endParaRPr>
          </a:p>
        </p:txBody>
      </p:sp>
      <p:sp>
        <p:nvSpPr>
          <p:cNvPr id="12" name="椭圆 11"/>
          <p:cNvSpPr/>
          <p:nvPr/>
        </p:nvSpPr>
        <p:spPr>
          <a:xfrm>
            <a:off x="1524353" y="2153727"/>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BEBA8EAE-BF5A-486C-A8C5-ECC9F3942E4B}">
                <a14:imgProps xmlns:a14="http://schemas.microsoft.com/office/drawing/2010/main">
                  <a14:imgLayer r:embed="rId2">
                    <a14:imgEffect>
                      <a14:brightnessContrast bright="14000" contrast="21000"/>
                    </a14:imgEffect>
                    <a14:imgEffect>
                      <a14:colorTemperature colorTemp="6700"/>
                    </a14:imgEffect>
                  </a14:imgLayer>
                </a14:imgProps>
              </a:ext>
              <a:ext uri="{28A0092B-C50C-407E-A947-70E740481C1C}">
                <a14:useLocalDpi xmlns:a14="http://schemas.microsoft.com/office/drawing/2010/main" val="0"/>
              </a:ext>
            </a:extLst>
          </a:blip>
          <a:stretch>
            <a:fillRect/>
          </a:stretch>
        </p:blipFill>
        <p:spPr>
          <a:xfrm>
            <a:off x="1266181" y="2014069"/>
            <a:ext cx="3140616" cy="2903588"/>
          </a:xfrm>
          <a:prstGeom prst="rect">
            <a:avLst/>
          </a:prstGeom>
        </p:spPr>
      </p:pic>
      <p:sp>
        <p:nvSpPr>
          <p:cNvPr id="8" name="文本框 7"/>
          <p:cNvSpPr txBox="1"/>
          <p:nvPr/>
        </p:nvSpPr>
        <p:spPr>
          <a:xfrm>
            <a:off x="4407012" y="2805987"/>
            <a:ext cx="7294880" cy="706755"/>
          </a:xfrm>
          <a:prstGeom prst="rect">
            <a:avLst/>
          </a:prstGeom>
          <a:noFill/>
        </p:spPr>
        <p:txBody>
          <a:bodyPr wrap="none" rtlCol="0">
            <a:spAutoFit/>
          </a:bodyPr>
          <a:lstStyle/>
          <a:p>
            <a:pPr algn="l" defTabSz="913765">
              <a:defRPr/>
            </a:pPr>
            <a:r>
              <a:rPr lang="zh-CN" sz="40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物联网中的群体感知与群体协同</a:t>
            </a:r>
            <a:endParaRPr lang="zh-CN" sz="40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9897401" y="150150"/>
            <a:ext cx="1966449" cy="575997"/>
          </a:xfrm>
          <a:prstGeom prst="rect">
            <a:avLst/>
          </a:prstGeom>
        </p:spPr>
      </p:pic>
      <p:grpSp>
        <p:nvGrpSpPr>
          <p:cNvPr id="13" name="组合 12"/>
          <p:cNvGrpSpPr/>
          <p:nvPr/>
        </p:nvGrpSpPr>
        <p:grpSpPr>
          <a:xfrm>
            <a:off x="5028864" y="4917783"/>
            <a:ext cx="3028952" cy="1223491"/>
            <a:chOff x="5029198" y="4590829"/>
            <a:chExt cx="3028952" cy="1223491"/>
          </a:xfrm>
        </p:grpSpPr>
        <p:sp>
          <p:nvSpPr>
            <p:cNvPr id="16" name="文本占位符 56"/>
            <p:cNvSpPr txBox="1"/>
            <p:nvPr/>
          </p:nvSpPr>
          <p:spPr>
            <a:xfrm>
              <a:off x="5222873" y="4590829"/>
              <a:ext cx="2641600" cy="824230"/>
            </a:xfrm>
            <a:custGeom>
              <a:avLst/>
              <a:gdLst>
                <a:gd name="connsiteX0" fmla="*/ 0 w 1747925"/>
                <a:gd name="connsiteY0" fmla="*/ 176559 h 353120"/>
                <a:gd name="connsiteX1" fmla="*/ 0 w 1747925"/>
                <a:gd name="connsiteY1" fmla="*/ 176560 h 353120"/>
                <a:gd name="connsiteX2" fmla="*/ 0 w 1747925"/>
                <a:gd name="connsiteY2" fmla="*/ 176560 h 353120"/>
                <a:gd name="connsiteX3" fmla="*/ 176560 w 1747925"/>
                <a:gd name="connsiteY3" fmla="*/ 0 h 353120"/>
                <a:gd name="connsiteX4" fmla="*/ 1571365 w 1747925"/>
                <a:gd name="connsiteY4" fmla="*/ 0 h 353120"/>
                <a:gd name="connsiteX5" fmla="*/ 1747925 w 1747925"/>
                <a:gd name="connsiteY5" fmla="*/ 176560 h 353120"/>
                <a:gd name="connsiteX6" fmla="*/ 1747924 w 1747925"/>
                <a:gd name="connsiteY6" fmla="*/ 176560 h 353120"/>
                <a:gd name="connsiteX7" fmla="*/ 1571364 w 1747925"/>
                <a:gd name="connsiteY7" fmla="*/ 353120 h 353120"/>
                <a:gd name="connsiteX8" fmla="*/ 176560 w 1747925"/>
                <a:gd name="connsiteY8" fmla="*/ 353119 h 353120"/>
                <a:gd name="connsiteX9" fmla="*/ 13875 w 1747925"/>
                <a:gd name="connsiteY9" fmla="*/ 245284 h 353120"/>
                <a:gd name="connsiteX10" fmla="*/ 0 w 1747925"/>
                <a:gd name="connsiteY10" fmla="*/ 176560 h 353120"/>
                <a:gd name="connsiteX11" fmla="*/ 13875 w 1747925"/>
                <a:gd name="connsiteY11" fmla="*/ 107835 h 353120"/>
                <a:gd name="connsiteX12" fmla="*/ 176560 w 1747925"/>
                <a:gd name="connsiteY12" fmla="*/ 0 h 35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7925" h="353120">
                  <a:moveTo>
                    <a:pt x="0" y="176559"/>
                  </a:moveTo>
                  <a:lnTo>
                    <a:pt x="0" y="176560"/>
                  </a:lnTo>
                  <a:lnTo>
                    <a:pt x="0" y="176560"/>
                  </a:lnTo>
                  <a:close/>
                  <a:moveTo>
                    <a:pt x="176560" y="0"/>
                  </a:moveTo>
                  <a:lnTo>
                    <a:pt x="1571365" y="0"/>
                  </a:lnTo>
                  <a:cubicBezTo>
                    <a:pt x="1668876" y="0"/>
                    <a:pt x="1747925" y="79049"/>
                    <a:pt x="1747925" y="176560"/>
                  </a:cubicBezTo>
                  <a:lnTo>
                    <a:pt x="1747924" y="176560"/>
                  </a:lnTo>
                  <a:cubicBezTo>
                    <a:pt x="1747924" y="274071"/>
                    <a:pt x="1668875" y="353120"/>
                    <a:pt x="1571364" y="353120"/>
                  </a:cubicBezTo>
                  <a:lnTo>
                    <a:pt x="176560" y="353119"/>
                  </a:lnTo>
                  <a:cubicBezTo>
                    <a:pt x="103427" y="353119"/>
                    <a:pt x="40679" y="308654"/>
                    <a:pt x="13875" y="245284"/>
                  </a:cubicBezTo>
                  <a:lnTo>
                    <a:pt x="0" y="176560"/>
                  </a:lnTo>
                  <a:lnTo>
                    <a:pt x="13875" y="107835"/>
                  </a:lnTo>
                  <a:cubicBezTo>
                    <a:pt x="40679" y="44465"/>
                    <a:pt x="103427" y="0"/>
                    <a:pt x="176560" y="0"/>
                  </a:cubicBezTo>
                  <a:close/>
                </a:path>
              </a:pathLst>
            </a:custGeom>
            <a:solidFill>
              <a:srgbClr val="1A78C3"/>
            </a:solidFill>
          </p:spPr>
          <p:txBody>
            <a:bodyPr vert="horz" wrap="square" lIns="91440" tIns="45720" rIns="91440" bIns="45720" rtlCol="0" anchor="ctr" anchorCtr="0">
              <a:noAutofit/>
            </a:bodyPr>
            <a:lstStyle>
              <a:lvl1pPr marL="0" indent="0" algn="ctr" defTabSz="914400" rtl="0" eaLnBrk="1" latinLnBrk="0" hangingPunct="1">
                <a:lnSpc>
                  <a:spcPct val="90000"/>
                </a:lnSpc>
                <a:spcBef>
                  <a:spcPts val="1000"/>
                </a:spcBef>
                <a:buFontTx/>
                <a:buNone/>
                <a:defRPr sz="1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defRPr/>
              </a:pPr>
              <a:r>
                <a:rPr lang="zh-CN" altLang="en-US" dirty="0">
                  <a:solidFill>
                    <a:sysClr val="window" lastClr="FFFFFF"/>
                  </a:solidFill>
                  <a:latin typeface="Arial" panose="020B0604020202090204"/>
                  <a:ea typeface="微软雅黑" panose="020B0503020204020204" pitchFamily="34" charset="-122"/>
                </a:rPr>
                <a:t>汇报人：</a:t>
              </a:r>
              <a:r>
                <a:rPr lang="en-US" altLang="zh-CN" dirty="0">
                  <a:solidFill>
                    <a:sysClr val="window" lastClr="FFFFFF"/>
                  </a:solidFill>
                  <a:latin typeface="Arial" panose="020B0604020202090204"/>
                  <a:ea typeface="微软雅黑" panose="020B0503020204020204" pitchFamily="34" charset="-122"/>
                </a:rPr>
                <a:t>KangJian.Li</a:t>
              </a:r>
              <a:r>
                <a:rPr lang="zh-CN" altLang="en-US" dirty="0">
                  <a:solidFill>
                    <a:sysClr val="window" lastClr="FFFFFF"/>
                  </a:solidFill>
                  <a:latin typeface="Arial" panose="020B0604020202090204"/>
                  <a:ea typeface="微软雅黑" panose="020B0503020204020204" pitchFamily="34" charset="-122"/>
                </a:rPr>
                <a:t>、</a:t>
              </a:r>
              <a:r>
                <a:rPr lang="en-US" altLang="zh-CN" dirty="0">
                  <a:solidFill>
                    <a:sysClr val="window" lastClr="FFFFFF"/>
                  </a:solidFill>
                  <a:latin typeface="Arial" panose="020B0604020202090204"/>
                  <a:ea typeface="微软雅黑" panose="020B0503020204020204" pitchFamily="34" charset="-122"/>
                </a:rPr>
                <a:t>Jian.Yin</a:t>
              </a:r>
              <a:endParaRPr lang="en-US" altLang="zh-CN" dirty="0">
                <a:solidFill>
                  <a:sysClr val="window" lastClr="FFFFFF"/>
                </a:solidFill>
                <a:latin typeface="Arial" panose="020B0604020202090204"/>
                <a:ea typeface="微软雅黑" panose="020B0503020204020204" pitchFamily="34" charset="-122"/>
              </a:endParaRPr>
            </a:p>
          </p:txBody>
        </p:sp>
        <p:sp>
          <p:nvSpPr>
            <p:cNvPr id="17" name="文本占位符 13"/>
            <p:cNvSpPr txBox="1"/>
            <p:nvPr/>
          </p:nvSpPr>
          <p:spPr>
            <a:xfrm>
              <a:off x="5029198" y="5518049"/>
              <a:ext cx="3028952" cy="29627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90204" pitchFamily="34" charset="0"/>
                <a:buNone/>
                <a:defRPr sz="14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defRPr/>
              </a:pPr>
              <a:r>
                <a:rPr lang="en-US" altLang="zh-CN" dirty="0">
                  <a:solidFill>
                    <a:sysClr val="windowText" lastClr="000000"/>
                  </a:solidFill>
                  <a:latin typeface="Arial" panose="020B0604020202090204"/>
                  <a:ea typeface="微软雅黑" panose="020B0503020204020204" pitchFamily="34" charset="-122"/>
                </a:rPr>
                <a:t> 2019 / 11/ 4</a:t>
              </a:r>
              <a:endParaRPr lang="zh-CN" altLang="en-US" dirty="0">
                <a:solidFill>
                  <a:sysClr val="windowText" lastClr="000000"/>
                </a:solidFill>
                <a:latin typeface="Arial" panose="020B0604020202090204"/>
                <a:ea typeface="微软雅黑" panose="020B0503020204020204" pitchFamily="34" charset="-122"/>
              </a:endParaRPr>
            </a:p>
          </p:txBody>
        </p:sp>
      </p:grpSp>
    </p:spTree>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3930015" y="843280"/>
            <a:ext cx="1036320"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感知平台</a:t>
            </a:r>
            <a:endParaRPr kumimoji="0" lang="zh-CN" altLang="en-US"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群体感知的框架</a:t>
            </a:r>
            <a:endPar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2"/>
          <a:stretch>
            <a:fillRect/>
          </a:stretch>
        </p:blipFill>
        <p:spPr>
          <a:xfrm>
            <a:off x="1819275" y="1386205"/>
            <a:ext cx="7848600" cy="4514850"/>
          </a:xfrm>
          <a:prstGeom prst="rect">
            <a:avLst/>
          </a:prstGeom>
        </p:spPr>
      </p:pic>
      <p:sp>
        <p:nvSpPr>
          <p:cNvPr id="4" name="TextBox 205"/>
          <p:cNvSpPr txBox="1"/>
          <p:nvPr/>
        </p:nvSpPr>
        <p:spPr>
          <a:xfrm>
            <a:off x="9926955" y="3319145"/>
            <a:ext cx="1036320"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移动用户</a:t>
            </a:r>
            <a:endParaRPr kumimoji="0" lang="zh-CN" altLang="en-US"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
        <p:nvSpPr>
          <p:cNvPr id="6" name="上箭头 5"/>
          <p:cNvSpPr/>
          <p:nvPr/>
        </p:nvSpPr>
        <p:spPr>
          <a:xfrm rot="17880000">
            <a:off x="5123180" y="1038860"/>
            <a:ext cx="76200" cy="72072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上箭头 6"/>
          <p:cNvSpPr/>
          <p:nvPr/>
        </p:nvSpPr>
        <p:spPr>
          <a:xfrm rot="6120000">
            <a:off x="9162415" y="2709545"/>
            <a:ext cx="104140" cy="143446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上箭头 7"/>
          <p:cNvSpPr/>
          <p:nvPr/>
        </p:nvSpPr>
        <p:spPr>
          <a:xfrm rot="4200000">
            <a:off x="9284970" y="3305175"/>
            <a:ext cx="104140" cy="143446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上箭头 8"/>
          <p:cNvSpPr/>
          <p:nvPr/>
        </p:nvSpPr>
        <p:spPr>
          <a:xfrm rot="4320000">
            <a:off x="8037195" y="2338070"/>
            <a:ext cx="88900" cy="385191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6" grpId="0" animBg="1"/>
      <p:bldP spid="46" grpId="1"/>
      <p:bldP spid="6" grpId="1" animBg="1"/>
      <p:bldP spid="4" grpId="0"/>
      <p:bldP spid="7" grpId="0" bldLvl="0" animBg="1"/>
      <p:bldP spid="8" grpId="0" bldLvl="0" animBg="1"/>
      <p:bldP spid="9" grpId="0" bldLvl="0" animBg="1"/>
      <p:bldP spid="4" grpId="1"/>
      <p:bldP spid="7" grpId="1" animBg="1"/>
      <p:bldP spid="8" grpId="1"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文本框 56"/>
          <p:cNvSpPr txBox="1"/>
          <p:nvPr/>
        </p:nvSpPr>
        <p:spPr>
          <a:xfrm>
            <a:off x="8610404" y="6583649"/>
            <a:ext cx="3012363"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9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65" name="直接连接符 64"/>
          <p:cNvCxnSpPr/>
          <p:nvPr/>
        </p:nvCxnSpPr>
        <p:spPr>
          <a:xfrm>
            <a:off x="2406316" y="1463843"/>
            <a:ext cx="7565384" cy="0"/>
          </a:xfrm>
          <a:prstGeom prst="line">
            <a:avLst/>
          </a:prstGeom>
          <a:ln w="190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2152650" y="3251535"/>
            <a:ext cx="7905750" cy="0"/>
          </a:xfrm>
          <a:prstGeom prst="line">
            <a:avLst/>
          </a:prstGeom>
          <a:ln w="190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2152650" y="5023185"/>
            <a:ext cx="8197545" cy="0"/>
          </a:xfrm>
          <a:prstGeom prst="line">
            <a:avLst/>
          </a:prstGeom>
          <a:ln w="190500" cap="rnd">
            <a:solidFill>
              <a:schemeClr val="bg2">
                <a:lumMod val="50000"/>
              </a:schemeClr>
            </a:solidFill>
            <a:headEnd w="sm" len="sm"/>
            <a:tailEnd type="triangle" w="med" len="med"/>
          </a:ln>
        </p:spPr>
        <p:style>
          <a:lnRef idx="1">
            <a:schemeClr val="accent1"/>
          </a:lnRef>
          <a:fillRef idx="0">
            <a:schemeClr val="accent1"/>
          </a:fillRef>
          <a:effectRef idx="0">
            <a:schemeClr val="accent1"/>
          </a:effectRef>
          <a:fontRef idx="minor">
            <a:schemeClr val="tx1"/>
          </a:fontRef>
        </p:style>
      </p:cxnSp>
      <p:sp>
        <p:nvSpPr>
          <p:cNvPr id="68" name="弧形 67"/>
          <p:cNvSpPr/>
          <p:nvPr/>
        </p:nvSpPr>
        <p:spPr>
          <a:xfrm>
            <a:off x="9045994" y="1463841"/>
            <a:ext cx="1787694" cy="1787694"/>
          </a:xfrm>
          <a:prstGeom prst="arc">
            <a:avLst>
              <a:gd name="adj1" fmla="val 16200000"/>
              <a:gd name="adj2" fmla="val 5398119"/>
            </a:avLst>
          </a:prstGeom>
          <a:ln w="190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69" name="trophy-with-side-handles-variant_33355"/>
          <p:cNvSpPr>
            <a:spLocks noChangeAspect="1"/>
          </p:cNvSpPr>
          <p:nvPr/>
        </p:nvSpPr>
        <p:spPr bwMode="auto">
          <a:xfrm>
            <a:off x="10387194" y="4386241"/>
            <a:ext cx="721868" cy="997875"/>
          </a:xfrm>
          <a:custGeom>
            <a:avLst/>
            <a:gdLst>
              <a:gd name="T0" fmla="*/ 497 w 775"/>
              <a:gd name="T1" fmla="*/ 666 h 1073"/>
              <a:gd name="T2" fmla="*/ 618 w 775"/>
              <a:gd name="T3" fmla="*/ 464 h 1073"/>
              <a:gd name="T4" fmla="*/ 775 w 775"/>
              <a:gd name="T5" fmla="*/ 110 h 1073"/>
              <a:gd name="T6" fmla="*/ 742 w 775"/>
              <a:gd name="T7" fmla="*/ 74 h 1073"/>
              <a:gd name="T8" fmla="*/ 618 w 775"/>
              <a:gd name="T9" fmla="*/ 0 h 1073"/>
              <a:gd name="T10" fmla="*/ 166 w 775"/>
              <a:gd name="T11" fmla="*/ 74 h 1073"/>
              <a:gd name="T12" fmla="*/ 0 w 775"/>
              <a:gd name="T13" fmla="*/ 109 h 1073"/>
              <a:gd name="T14" fmla="*/ 166 w 775"/>
              <a:gd name="T15" fmla="*/ 345 h 1073"/>
              <a:gd name="T16" fmla="*/ 171 w 775"/>
              <a:gd name="T17" fmla="*/ 481 h 1073"/>
              <a:gd name="T18" fmla="*/ 313 w 775"/>
              <a:gd name="T19" fmla="*/ 682 h 1073"/>
              <a:gd name="T20" fmla="*/ 344 w 775"/>
              <a:gd name="T21" fmla="*/ 753 h 1073"/>
              <a:gd name="T22" fmla="*/ 297 w 775"/>
              <a:gd name="T23" fmla="*/ 769 h 1073"/>
              <a:gd name="T24" fmla="*/ 313 w 775"/>
              <a:gd name="T25" fmla="*/ 815 h 1073"/>
              <a:gd name="T26" fmla="*/ 344 w 775"/>
              <a:gd name="T27" fmla="*/ 896 h 1073"/>
              <a:gd name="T28" fmla="*/ 174 w 775"/>
              <a:gd name="T29" fmla="*/ 1030 h 1073"/>
              <a:gd name="T30" fmla="*/ 80 w 775"/>
              <a:gd name="T31" fmla="*/ 1073 h 1073"/>
              <a:gd name="T32" fmla="*/ 703 w 775"/>
              <a:gd name="T33" fmla="*/ 1030 h 1073"/>
              <a:gd name="T34" fmla="*/ 530 w 775"/>
              <a:gd name="T35" fmla="*/ 896 h 1073"/>
              <a:gd name="T36" fmla="*/ 436 w 775"/>
              <a:gd name="T37" fmla="*/ 815 h 1073"/>
              <a:gd name="T38" fmla="*/ 477 w 775"/>
              <a:gd name="T39" fmla="*/ 799 h 1073"/>
              <a:gd name="T40" fmla="*/ 461 w 775"/>
              <a:gd name="T41" fmla="*/ 753 h 1073"/>
              <a:gd name="T42" fmla="*/ 436 w 775"/>
              <a:gd name="T43" fmla="*/ 682 h 1073"/>
              <a:gd name="T44" fmla="*/ 618 w 775"/>
              <a:gd name="T45" fmla="*/ 106 h 1073"/>
              <a:gd name="T46" fmla="*/ 743 w 775"/>
              <a:gd name="T47" fmla="*/ 108 h 1073"/>
              <a:gd name="T48" fmla="*/ 618 w 775"/>
              <a:gd name="T49" fmla="*/ 106 h 1073"/>
              <a:gd name="T50" fmla="*/ 32 w 775"/>
              <a:gd name="T51" fmla="*/ 108 h 1073"/>
              <a:gd name="T52" fmla="*/ 166 w 775"/>
              <a:gd name="T53" fmla="*/ 106 h 1073"/>
              <a:gd name="T54" fmla="*/ 342 w 775"/>
              <a:gd name="T55" fmla="*/ 616 h 1073"/>
              <a:gd name="T56" fmla="*/ 326 w 775"/>
              <a:gd name="T57" fmla="*/ 608 h 1073"/>
              <a:gd name="T58" fmla="*/ 212 w 775"/>
              <a:gd name="T59" fmla="*/ 444 h 1073"/>
              <a:gd name="T60" fmla="*/ 232 w 775"/>
              <a:gd name="T61" fmla="*/ 72 h 1073"/>
              <a:gd name="T62" fmla="*/ 252 w 775"/>
              <a:gd name="T63" fmla="*/ 437 h 1073"/>
              <a:gd name="T64" fmla="*/ 354 w 775"/>
              <a:gd name="T65" fmla="*/ 613 h 1073"/>
              <a:gd name="T66" fmla="*/ 490 w 775"/>
              <a:gd name="T67" fmla="*/ 930 h 1073"/>
              <a:gd name="T68" fmla="*/ 285 w 775"/>
              <a:gd name="T69" fmla="*/ 1000 h 1073"/>
              <a:gd name="T70" fmla="*/ 490 w 775"/>
              <a:gd name="T71" fmla="*/ 93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5" h="1073">
                <a:moveTo>
                  <a:pt x="469" y="682"/>
                </a:moveTo>
                <a:cubicBezTo>
                  <a:pt x="480" y="682"/>
                  <a:pt x="491" y="676"/>
                  <a:pt x="497" y="666"/>
                </a:cubicBezTo>
                <a:lnTo>
                  <a:pt x="613" y="481"/>
                </a:lnTo>
                <a:cubicBezTo>
                  <a:pt x="616" y="476"/>
                  <a:pt x="618" y="470"/>
                  <a:pt x="618" y="464"/>
                </a:cubicBezTo>
                <a:lnTo>
                  <a:pt x="618" y="343"/>
                </a:lnTo>
                <a:cubicBezTo>
                  <a:pt x="727" y="318"/>
                  <a:pt x="768" y="184"/>
                  <a:pt x="775" y="110"/>
                </a:cubicBezTo>
                <a:lnTo>
                  <a:pt x="775" y="109"/>
                </a:lnTo>
                <a:cubicBezTo>
                  <a:pt x="775" y="89"/>
                  <a:pt x="760" y="74"/>
                  <a:pt x="742" y="74"/>
                </a:cubicBezTo>
                <a:lnTo>
                  <a:pt x="618" y="74"/>
                </a:lnTo>
                <a:lnTo>
                  <a:pt x="618" y="0"/>
                </a:lnTo>
                <a:lnTo>
                  <a:pt x="166" y="0"/>
                </a:lnTo>
                <a:lnTo>
                  <a:pt x="166" y="74"/>
                </a:lnTo>
                <a:lnTo>
                  <a:pt x="32" y="74"/>
                </a:lnTo>
                <a:cubicBezTo>
                  <a:pt x="14" y="74"/>
                  <a:pt x="0" y="89"/>
                  <a:pt x="0" y="109"/>
                </a:cubicBezTo>
                <a:lnTo>
                  <a:pt x="0" y="110"/>
                </a:lnTo>
                <a:cubicBezTo>
                  <a:pt x="6" y="186"/>
                  <a:pt x="50" y="326"/>
                  <a:pt x="166" y="345"/>
                </a:cubicBezTo>
                <a:lnTo>
                  <a:pt x="166" y="464"/>
                </a:lnTo>
                <a:cubicBezTo>
                  <a:pt x="166" y="470"/>
                  <a:pt x="168" y="476"/>
                  <a:pt x="171" y="481"/>
                </a:cubicBezTo>
                <a:lnTo>
                  <a:pt x="284" y="666"/>
                </a:lnTo>
                <a:cubicBezTo>
                  <a:pt x="290" y="676"/>
                  <a:pt x="301" y="682"/>
                  <a:pt x="313" y="682"/>
                </a:cubicBezTo>
                <a:lnTo>
                  <a:pt x="344" y="682"/>
                </a:lnTo>
                <a:lnTo>
                  <a:pt x="344" y="753"/>
                </a:lnTo>
                <a:lnTo>
                  <a:pt x="313" y="753"/>
                </a:lnTo>
                <a:cubicBezTo>
                  <a:pt x="305" y="753"/>
                  <a:pt x="297" y="760"/>
                  <a:pt x="297" y="769"/>
                </a:cubicBezTo>
                <a:lnTo>
                  <a:pt x="297" y="799"/>
                </a:lnTo>
                <a:cubicBezTo>
                  <a:pt x="297" y="808"/>
                  <a:pt x="305" y="815"/>
                  <a:pt x="313" y="815"/>
                </a:cubicBezTo>
                <a:lnTo>
                  <a:pt x="344" y="815"/>
                </a:lnTo>
                <a:lnTo>
                  <a:pt x="344" y="896"/>
                </a:lnTo>
                <a:lnTo>
                  <a:pt x="257" y="896"/>
                </a:lnTo>
                <a:cubicBezTo>
                  <a:pt x="182" y="896"/>
                  <a:pt x="174" y="956"/>
                  <a:pt x="174" y="1030"/>
                </a:cubicBezTo>
                <a:lnTo>
                  <a:pt x="80" y="1030"/>
                </a:lnTo>
                <a:lnTo>
                  <a:pt x="80" y="1073"/>
                </a:lnTo>
                <a:lnTo>
                  <a:pt x="703" y="1073"/>
                </a:lnTo>
                <a:lnTo>
                  <a:pt x="703" y="1030"/>
                </a:lnTo>
                <a:lnTo>
                  <a:pt x="608" y="1030"/>
                </a:lnTo>
                <a:cubicBezTo>
                  <a:pt x="608" y="956"/>
                  <a:pt x="604" y="896"/>
                  <a:pt x="530" y="896"/>
                </a:cubicBezTo>
                <a:lnTo>
                  <a:pt x="436" y="896"/>
                </a:lnTo>
                <a:lnTo>
                  <a:pt x="436" y="815"/>
                </a:lnTo>
                <a:lnTo>
                  <a:pt x="461" y="815"/>
                </a:lnTo>
                <a:cubicBezTo>
                  <a:pt x="470" y="815"/>
                  <a:pt x="477" y="808"/>
                  <a:pt x="477" y="799"/>
                </a:cubicBezTo>
                <a:lnTo>
                  <a:pt x="477" y="769"/>
                </a:lnTo>
                <a:cubicBezTo>
                  <a:pt x="477" y="760"/>
                  <a:pt x="470" y="753"/>
                  <a:pt x="461" y="753"/>
                </a:cubicBezTo>
                <a:lnTo>
                  <a:pt x="436" y="753"/>
                </a:lnTo>
                <a:lnTo>
                  <a:pt x="436" y="682"/>
                </a:lnTo>
                <a:lnTo>
                  <a:pt x="469" y="682"/>
                </a:lnTo>
                <a:close/>
                <a:moveTo>
                  <a:pt x="618" y="106"/>
                </a:moveTo>
                <a:lnTo>
                  <a:pt x="742" y="106"/>
                </a:lnTo>
                <a:cubicBezTo>
                  <a:pt x="742" y="106"/>
                  <a:pt x="743" y="107"/>
                  <a:pt x="743" y="108"/>
                </a:cubicBezTo>
                <a:cubicBezTo>
                  <a:pt x="741" y="121"/>
                  <a:pt x="723" y="279"/>
                  <a:pt x="618" y="310"/>
                </a:cubicBezTo>
                <a:lnTo>
                  <a:pt x="618" y="106"/>
                </a:lnTo>
                <a:close/>
                <a:moveTo>
                  <a:pt x="166" y="312"/>
                </a:moveTo>
                <a:cubicBezTo>
                  <a:pt x="53" y="289"/>
                  <a:pt x="33" y="122"/>
                  <a:pt x="32" y="108"/>
                </a:cubicBezTo>
                <a:cubicBezTo>
                  <a:pt x="32" y="107"/>
                  <a:pt x="33" y="106"/>
                  <a:pt x="32" y="106"/>
                </a:cubicBezTo>
                <a:lnTo>
                  <a:pt x="166" y="106"/>
                </a:lnTo>
                <a:lnTo>
                  <a:pt x="166" y="312"/>
                </a:lnTo>
                <a:close/>
                <a:moveTo>
                  <a:pt x="342" y="616"/>
                </a:moveTo>
                <a:lnTo>
                  <a:pt x="342" y="616"/>
                </a:lnTo>
                <a:cubicBezTo>
                  <a:pt x="336" y="616"/>
                  <a:pt x="330" y="613"/>
                  <a:pt x="326" y="608"/>
                </a:cubicBezTo>
                <a:lnTo>
                  <a:pt x="216" y="456"/>
                </a:lnTo>
                <a:cubicBezTo>
                  <a:pt x="214" y="452"/>
                  <a:pt x="212" y="448"/>
                  <a:pt x="212" y="444"/>
                </a:cubicBezTo>
                <a:lnTo>
                  <a:pt x="212" y="92"/>
                </a:lnTo>
                <a:cubicBezTo>
                  <a:pt x="212" y="81"/>
                  <a:pt x="221" y="72"/>
                  <a:pt x="232" y="72"/>
                </a:cubicBezTo>
                <a:cubicBezTo>
                  <a:pt x="243" y="72"/>
                  <a:pt x="252" y="81"/>
                  <a:pt x="252" y="92"/>
                </a:cubicBezTo>
                <a:lnTo>
                  <a:pt x="252" y="437"/>
                </a:lnTo>
                <a:lnTo>
                  <a:pt x="358" y="585"/>
                </a:lnTo>
                <a:cubicBezTo>
                  <a:pt x="365" y="594"/>
                  <a:pt x="363" y="606"/>
                  <a:pt x="354" y="613"/>
                </a:cubicBezTo>
                <a:cubicBezTo>
                  <a:pt x="350" y="616"/>
                  <a:pt x="345" y="616"/>
                  <a:pt x="342" y="616"/>
                </a:cubicBezTo>
                <a:close/>
                <a:moveTo>
                  <a:pt x="490" y="930"/>
                </a:moveTo>
                <a:lnTo>
                  <a:pt x="490" y="1000"/>
                </a:lnTo>
                <a:lnTo>
                  <a:pt x="285" y="1000"/>
                </a:lnTo>
                <a:lnTo>
                  <a:pt x="285" y="930"/>
                </a:lnTo>
                <a:lnTo>
                  <a:pt x="490" y="930"/>
                </a:lnTo>
                <a:close/>
              </a:path>
            </a:pathLst>
          </a:custGeom>
          <a:solidFill>
            <a:srgbClr val="1C6299"/>
          </a:solidFill>
          <a:ln>
            <a:noFill/>
          </a:ln>
          <a:effectLst>
            <a:outerShdw blurRad="50800" dist="38100" dir="2700000" algn="tl" rotWithShape="0">
              <a:prstClr val="black">
                <a:alpha val="25000"/>
              </a:prstClr>
            </a:outerShdw>
          </a:effectLst>
        </p:spPr>
        <p:txBody>
          <a:bodyPr/>
          <a:lstStyle/>
          <a:p>
            <a:endParaRPr lang="zh-CN" altLang="en-US">
              <a:solidFill>
                <a:srgbClr val="1C6299"/>
              </a:solidFill>
            </a:endParaRPr>
          </a:p>
        </p:txBody>
      </p:sp>
      <p:pic>
        <p:nvPicPr>
          <p:cNvPr id="70" name="图片 69"/>
          <p:cNvPicPr>
            <a:picLocks noChangeAspect="1"/>
          </p:cNvPicPr>
          <p:nvPr/>
        </p:nvPicPr>
        <p:blipFill>
          <a:blip r:embed="rId1">
            <a:extLst>
              <a:ext uri="{BEBA8EAE-BF5A-486C-A8C5-ECC9F3942E4B}">
                <a14:imgProps xmlns:a14="http://schemas.microsoft.com/office/drawing/2010/main">
                  <a14:imgLayer r:embed="rId2">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24963" y="900006"/>
            <a:ext cx="1127669" cy="1127669"/>
          </a:xfrm>
          <a:prstGeom prst="rect">
            <a:avLst/>
          </a:prstGeom>
          <a:effectLst>
            <a:outerShdw blurRad="50800" dist="38100" dir="2700000" algn="tl" rotWithShape="0">
              <a:prstClr val="black">
                <a:alpha val="22000"/>
              </a:prstClr>
            </a:outerShdw>
          </a:effectLst>
        </p:spPr>
      </p:pic>
      <p:grpSp>
        <p:nvGrpSpPr>
          <p:cNvPr id="74" name="组合 73"/>
          <p:cNvGrpSpPr/>
          <p:nvPr/>
        </p:nvGrpSpPr>
        <p:grpSpPr>
          <a:xfrm>
            <a:off x="5847749" y="2908358"/>
            <a:ext cx="721885" cy="721885"/>
            <a:chOff x="7320600" y="3527783"/>
            <a:chExt cx="721885" cy="721885"/>
          </a:xfrm>
          <a:solidFill>
            <a:srgbClr val="1C6299"/>
          </a:solidFill>
        </p:grpSpPr>
        <p:sp>
          <p:nvSpPr>
            <p:cNvPr id="75" name="椭圆 74"/>
            <p:cNvSpPr/>
            <p:nvPr/>
          </p:nvSpPr>
          <p:spPr>
            <a:xfrm>
              <a:off x="7320600" y="3527783"/>
              <a:ext cx="721885" cy="721885"/>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C6299"/>
                </a:solidFill>
                <a:effectLst/>
                <a:uLnTx/>
                <a:uFillTx/>
                <a:latin typeface="等线" panose="02010600030101010101" pitchFamily="2" charset="-122"/>
                <a:ea typeface="等线" panose="02010600030101010101" pitchFamily="2" charset="-122"/>
                <a:cs typeface="+mn-cs"/>
              </a:endParaRPr>
            </a:p>
          </p:txBody>
        </p:sp>
        <p:pic>
          <p:nvPicPr>
            <p:cNvPr id="76" name="图片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314" y="3673229"/>
              <a:ext cx="396000" cy="396000"/>
            </a:xfrm>
            <a:prstGeom prst="rect">
              <a:avLst/>
            </a:prstGeom>
            <a:grpFill/>
          </p:spPr>
        </p:pic>
      </p:grpSp>
      <p:grpSp>
        <p:nvGrpSpPr>
          <p:cNvPr id="77" name="组合 76"/>
          <p:cNvGrpSpPr/>
          <p:nvPr/>
        </p:nvGrpSpPr>
        <p:grpSpPr>
          <a:xfrm>
            <a:off x="3667961" y="4662231"/>
            <a:ext cx="721885" cy="721885"/>
            <a:chOff x="2671011" y="5449296"/>
            <a:chExt cx="721885" cy="721885"/>
          </a:xfrm>
          <a:solidFill>
            <a:srgbClr val="1C6299"/>
          </a:solidFill>
        </p:grpSpPr>
        <p:sp>
          <p:nvSpPr>
            <p:cNvPr id="78" name="椭圆 77"/>
            <p:cNvSpPr/>
            <p:nvPr/>
          </p:nvSpPr>
          <p:spPr>
            <a:xfrm>
              <a:off x="2671011" y="5449296"/>
              <a:ext cx="721885" cy="721885"/>
            </a:xfrm>
            <a:prstGeom prst="ellipse">
              <a:avLst/>
            </a:prstGeom>
            <a:grpFill/>
            <a:ln>
              <a:solidFill>
                <a:srgbClr val="1A917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1C6299"/>
                </a:solidFill>
                <a:effectLst/>
                <a:uLnTx/>
                <a:uFillTx/>
                <a:latin typeface="等线" panose="02010600030101010101" pitchFamily="2" charset="-122"/>
                <a:ea typeface="等线" panose="02010600030101010101" pitchFamily="2" charset="-122"/>
                <a:cs typeface="+mn-cs"/>
              </a:endParaRPr>
            </a:p>
          </p:txBody>
        </p:sp>
        <p:pic>
          <p:nvPicPr>
            <p:cNvPr id="79" name="图片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164" y="5628909"/>
              <a:ext cx="360000" cy="360000"/>
            </a:xfrm>
            <a:prstGeom prst="rect">
              <a:avLst/>
            </a:prstGeom>
            <a:grpFill/>
          </p:spPr>
        </p:pic>
      </p:grpSp>
      <p:grpSp>
        <p:nvGrpSpPr>
          <p:cNvPr id="80" name="组合 79"/>
          <p:cNvGrpSpPr/>
          <p:nvPr/>
        </p:nvGrpSpPr>
        <p:grpSpPr>
          <a:xfrm>
            <a:off x="8074407" y="4693346"/>
            <a:ext cx="721885" cy="721885"/>
            <a:chOff x="5632499" y="5449296"/>
            <a:chExt cx="721885" cy="721885"/>
          </a:xfrm>
          <a:solidFill>
            <a:srgbClr val="1C6299"/>
          </a:solidFill>
        </p:grpSpPr>
        <p:sp>
          <p:nvSpPr>
            <p:cNvPr id="81" name="椭圆 80"/>
            <p:cNvSpPr/>
            <p:nvPr/>
          </p:nvSpPr>
          <p:spPr>
            <a:xfrm>
              <a:off x="5632499" y="5449296"/>
              <a:ext cx="721885" cy="721885"/>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1C6299"/>
                </a:solidFill>
                <a:effectLst/>
                <a:uLnTx/>
                <a:uFillTx/>
                <a:latin typeface="等线" panose="02010600030101010101" pitchFamily="2" charset="-122"/>
                <a:ea typeface="等线" panose="02010600030101010101" pitchFamily="2" charset="-122"/>
                <a:cs typeface="+mn-cs"/>
              </a:endParaRPr>
            </a:p>
          </p:txBody>
        </p:sp>
        <p:pic>
          <p:nvPicPr>
            <p:cNvPr id="82" name="图片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560" y="5597687"/>
              <a:ext cx="396000" cy="396000"/>
            </a:xfrm>
            <a:prstGeom prst="rect">
              <a:avLst/>
            </a:prstGeom>
            <a:grpFill/>
          </p:spPr>
        </p:pic>
      </p:grpSp>
      <p:grpSp>
        <p:nvGrpSpPr>
          <p:cNvPr id="86" name="组合 85"/>
          <p:cNvGrpSpPr/>
          <p:nvPr/>
        </p:nvGrpSpPr>
        <p:grpSpPr>
          <a:xfrm>
            <a:off x="3662246" y="1111789"/>
            <a:ext cx="721885" cy="721885"/>
            <a:chOff x="2671011" y="1585164"/>
            <a:chExt cx="721885" cy="721885"/>
          </a:xfrm>
          <a:solidFill>
            <a:srgbClr val="1C6299"/>
          </a:solidFill>
        </p:grpSpPr>
        <p:sp>
          <p:nvSpPr>
            <p:cNvPr id="87" name="椭圆 86"/>
            <p:cNvSpPr/>
            <p:nvPr/>
          </p:nvSpPr>
          <p:spPr>
            <a:xfrm>
              <a:off x="2671011" y="1585164"/>
              <a:ext cx="721885" cy="721885"/>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C6299"/>
                </a:solidFill>
                <a:effectLst/>
                <a:uLnTx/>
                <a:uFillTx/>
                <a:latin typeface="等线" panose="02010600030101010101" pitchFamily="2" charset="-122"/>
                <a:ea typeface="等线" panose="02010600030101010101" pitchFamily="2" charset="-122"/>
                <a:cs typeface="+mn-cs"/>
              </a:endParaRPr>
            </a:p>
          </p:txBody>
        </p:sp>
        <p:pic>
          <p:nvPicPr>
            <p:cNvPr id="88" name="图片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5660" y="1751588"/>
              <a:ext cx="396000" cy="396000"/>
            </a:xfrm>
            <a:prstGeom prst="rect">
              <a:avLst/>
            </a:prstGeom>
            <a:grpFill/>
          </p:spPr>
        </p:pic>
      </p:grpSp>
      <p:grpSp>
        <p:nvGrpSpPr>
          <p:cNvPr id="92" name="组合 91"/>
          <p:cNvGrpSpPr/>
          <p:nvPr/>
        </p:nvGrpSpPr>
        <p:grpSpPr>
          <a:xfrm>
            <a:off x="8069507" y="1103534"/>
            <a:ext cx="721885" cy="721885"/>
            <a:chOff x="8799104" y="1585164"/>
            <a:chExt cx="721885" cy="721885"/>
          </a:xfrm>
          <a:solidFill>
            <a:srgbClr val="1C6299"/>
          </a:solidFill>
        </p:grpSpPr>
        <p:sp>
          <p:nvSpPr>
            <p:cNvPr id="93" name="椭圆 92"/>
            <p:cNvSpPr/>
            <p:nvPr/>
          </p:nvSpPr>
          <p:spPr>
            <a:xfrm>
              <a:off x="8799104" y="1585164"/>
              <a:ext cx="721885" cy="721885"/>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1C6299"/>
                </a:solidFill>
                <a:effectLst/>
                <a:uLnTx/>
                <a:uFillTx/>
                <a:latin typeface="等线" panose="02010600030101010101" pitchFamily="2" charset="-122"/>
                <a:ea typeface="等线" panose="02010600030101010101" pitchFamily="2" charset="-122"/>
                <a:cs typeface="+mn-cs"/>
              </a:endParaRPr>
            </a:p>
          </p:txBody>
        </p:sp>
        <p:pic>
          <p:nvPicPr>
            <p:cNvPr id="94" name="图片 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0046" y="1779221"/>
              <a:ext cx="360000" cy="360000"/>
            </a:xfrm>
            <a:prstGeom prst="rect">
              <a:avLst/>
            </a:prstGeom>
            <a:grpFill/>
          </p:spPr>
        </p:pic>
      </p:grpSp>
      <p:sp>
        <p:nvSpPr>
          <p:cNvPr id="95" name="TextBox 205"/>
          <p:cNvSpPr txBox="1"/>
          <p:nvPr/>
        </p:nvSpPr>
        <p:spPr>
          <a:xfrm>
            <a:off x="2286000" y="1890395"/>
            <a:ext cx="3474085" cy="645160"/>
          </a:xfrm>
          <a:prstGeom prst="rect">
            <a:avLst/>
          </a:prstGeom>
          <a:noFill/>
        </p:spPr>
        <p:txBody>
          <a:bodyPr wrap="square" rtlCol="0">
            <a:spAutoFit/>
          </a:bodyPr>
          <a:lstStyle/>
          <a:p>
            <a:pPr marL="0" marR="0" lvl="0" indent="0" algn="ctr" defTabSz="137541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感知平台将某个感知任务划分为若干个子任务，通过呼叫的方式向移动用户发布这些任务，并且采取某种激励机制吸引用户参与</a:t>
            </a:r>
            <a:endParaRPr kumimoji="0" lang="zh-CN" altLang="en-US"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97" name="TextBox 205"/>
          <p:cNvSpPr txBox="1"/>
          <p:nvPr/>
        </p:nvSpPr>
        <p:spPr>
          <a:xfrm>
            <a:off x="7228840" y="1982470"/>
            <a:ext cx="2403475" cy="460375"/>
          </a:xfrm>
          <a:prstGeom prst="rect">
            <a:avLst/>
          </a:prstGeom>
          <a:noFill/>
        </p:spPr>
        <p:txBody>
          <a:bodyPr wrap="square" rtlCol="0">
            <a:spAutoFit/>
          </a:bodyPr>
          <a:lstStyle/>
          <a:p>
            <a:pPr marL="0" marR="0" lvl="0" indent="0" algn="ctr" defTabSz="1375410" rtl="0" eaLnBrk="1" fontAlgn="auto" latinLnBrk="0" hangingPunct="1">
              <a:lnSpc>
                <a:spcPct val="100000"/>
              </a:lnSpc>
              <a:spcBef>
                <a:spcPts val="0"/>
              </a:spcBef>
              <a:spcAft>
                <a:spcPts val="0"/>
              </a:spcAft>
              <a:buClrTx/>
              <a:buSzTx/>
              <a:buFontTx/>
              <a:buNone/>
              <a:defRPr/>
            </a:pPr>
            <a:r>
              <a:rPr kumimoji="0"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用户得到通知后，根据自身情况决定是否参与这些感知活动</a:t>
            </a:r>
            <a:endParaRPr kumimoji="0"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98" name="TextBox 205"/>
          <p:cNvSpPr txBox="1"/>
          <p:nvPr/>
        </p:nvSpPr>
        <p:spPr>
          <a:xfrm>
            <a:off x="1871345" y="5480685"/>
            <a:ext cx="4302760" cy="533400"/>
          </a:xfrm>
          <a:prstGeom prst="rect">
            <a:avLst/>
          </a:prstGeom>
          <a:noFill/>
        </p:spPr>
        <p:txBody>
          <a:bodyPr wrap="square" rtlCol="0">
            <a:spAutoFit/>
          </a:bodyPr>
          <a:lstStyle/>
          <a:p>
            <a:pPr marL="0" marR="0" lvl="0" indent="0" algn="ctr" defTabSz="1218565" rtl="0" eaLnBrk="1" fontAlgn="auto" latinLnBrk="0" hangingPunct="1">
              <a:lnSpc>
                <a:spcPct val="120000"/>
              </a:lnSpc>
              <a:spcBef>
                <a:spcPct val="20000"/>
              </a:spcBef>
              <a:spcAft>
                <a:spcPts val="0"/>
              </a:spcAft>
              <a:buClrTx/>
              <a:buSzTx/>
              <a:buFontTx/>
              <a:buNone/>
              <a:defRPr/>
            </a:pPr>
            <a:r>
              <a:rPr kumimoji="0" lang="en-US"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感知平台对所获得的所有感知数据进行处理和分析，以此构建环境监测、智能交通、城市管理等各种群智感知应用</a:t>
            </a:r>
            <a:endParaRPr kumimoji="0" lang="en-US"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99" name="TextBox 205"/>
          <p:cNvSpPr txBox="1"/>
          <p:nvPr/>
        </p:nvSpPr>
        <p:spPr>
          <a:xfrm>
            <a:off x="6852285" y="5517515"/>
            <a:ext cx="3155950" cy="460375"/>
          </a:xfrm>
          <a:prstGeom prst="rect">
            <a:avLst/>
          </a:prstGeom>
          <a:noFill/>
        </p:spPr>
        <p:txBody>
          <a:bodyPr wrap="square" rtlCol="0">
            <a:spAutoFit/>
          </a:bodyPr>
          <a:lstStyle/>
          <a:p>
            <a:pPr marL="0" marR="0" lvl="0" indent="0" algn="ctr" defTabSz="137541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感知平台对参与用户的数据进行评估，根据采用的激励机制对用户进行适当补偿</a:t>
            </a:r>
            <a:endParaRPr kumimoji="0" lang="en-US" altLang="zh-CN"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02" name="TextBox 205"/>
          <p:cNvSpPr txBox="1"/>
          <p:nvPr/>
        </p:nvSpPr>
        <p:spPr>
          <a:xfrm>
            <a:off x="4016375" y="3630295"/>
            <a:ext cx="4384675" cy="533400"/>
          </a:xfrm>
          <a:prstGeom prst="rect">
            <a:avLst/>
          </a:prstGeom>
          <a:noFill/>
        </p:spPr>
        <p:txBody>
          <a:bodyPr wrap="square" rtlCol="0">
            <a:spAutoFit/>
          </a:bodyPr>
          <a:lstStyle/>
          <a:p>
            <a:pPr marL="0" marR="0" lvl="0" indent="0" algn="ctr" defTabSz="1218565" rtl="0" eaLnBrk="1" fontAlgn="auto" latinLnBrk="0" hangingPunct="1">
              <a:lnSpc>
                <a:spcPct val="120000"/>
              </a:lnSpc>
              <a:spcBef>
                <a:spcPct val="20000"/>
              </a:spcBef>
              <a:spcAft>
                <a:spcPts val="0"/>
              </a:spcAft>
              <a:buClrTx/>
              <a:buSzTx/>
              <a:buFontTx/>
              <a:buNone/>
              <a:defRPr/>
            </a:pPr>
            <a:r>
              <a:rPr kumimoji="0" lang="en-US"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参与用户利用所携带的移动设备的传感器进行感知，将感知数据采用隐私保护的手段将数据上报到感知平台</a:t>
            </a:r>
            <a:endParaRPr kumimoji="0" lang="en-US" sz="12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103" name="弧形 102"/>
          <p:cNvSpPr>
            <a:spLocks noChangeAspect="1"/>
          </p:cNvSpPr>
          <p:nvPr/>
        </p:nvSpPr>
        <p:spPr>
          <a:xfrm flipH="1">
            <a:off x="1234817" y="3252679"/>
            <a:ext cx="1764000" cy="1764000"/>
          </a:xfrm>
          <a:prstGeom prst="arc">
            <a:avLst>
              <a:gd name="adj1" fmla="val 16200000"/>
              <a:gd name="adj2" fmla="val 5398119"/>
            </a:avLst>
          </a:prstGeom>
          <a:ln w="190500" cap="rnd">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51" name="文本框 50"/>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矩形 5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53" name="文本框 5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文本框 5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cxnSp>
        <p:nvCxnSpPr>
          <p:cNvPr id="104" name="直接连接符 103"/>
          <p:cNvCxnSpPr/>
          <p:nvPr/>
        </p:nvCxnSpPr>
        <p:spPr>
          <a:xfrm>
            <a:off x="660400" y="760413"/>
            <a:ext cx="10858500" cy="0"/>
          </a:xfrm>
          <a:prstGeom prst="line">
            <a:avLst/>
          </a:prstGeom>
          <a:noFill/>
          <a:ln w="22225" cap="flat" cmpd="sng" algn="ctr">
            <a:solidFill>
              <a:srgbClr val="1C6299"/>
            </a:solidFill>
            <a:prstDash val="solid"/>
            <a:miter lim="800000"/>
          </a:ln>
          <a:effectLst/>
        </p:spPr>
      </p:cxnSp>
      <p:grpSp>
        <p:nvGrpSpPr>
          <p:cNvPr id="105" name="组合 104"/>
          <p:cNvGrpSpPr/>
          <p:nvPr/>
        </p:nvGrpSpPr>
        <p:grpSpPr>
          <a:xfrm>
            <a:off x="203760" y="159728"/>
            <a:ext cx="725344" cy="619478"/>
            <a:chOff x="178632" y="159728"/>
            <a:chExt cx="725344" cy="619478"/>
          </a:xfrm>
        </p:grpSpPr>
        <p:sp>
          <p:nvSpPr>
            <p:cNvPr id="106" name="椭圆 105"/>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7" name="文本框 106"/>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8" name="椭圆 107"/>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09" name="图片 1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110"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pPr>
            <a:r>
              <a:rPr lang="zh-CN" sz="2600" b="1" noProof="0" dirty="0">
                <a:ln>
                  <a:noFill/>
                </a:ln>
                <a:solidFill>
                  <a:sysClr val="windowText" lastClr="000000"/>
                </a:solidFill>
                <a:effectLst/>
                <a:uLnTx/>
                <a:uFillTx/>
                <a:latin typeface="Arial" panose="020B0604020202090204"/>
                <a:ea typeface="微软雅黑" panose="020B0503020204020204" pitchFamily="34" charset="-122"/>
                <a:sym typeface="+mn-ea"/>
              </a:rPr>
              <a:t>群体感知的流程</a:t>
            </a:r>
            <a:endParaRPr lang="zh-CN" altLang="en-US" sz="2600" b="1" dirty="0">
              <a:solidFill>
                <a:sysClr val="windowText" lastClr="000000"/>
              </a:solidFill>
              <a:latin typeface="Arial" panose="020B0604020202090204"/>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2.5E-6 4.07407E-6 L 0.18672 4.07407E-6 " pathEditMode="relative" rAng="0" ptsTypes="AA">
                                      <p:cBhvr>
                                        <p:cTn id="6" dur="1250" fill="hold"/>
                                        <p:tgtEl>
                                          <p:spTgt spid="70"/>
                                        </p:tgtEl>
                                        <p:attrNameLst>
                                          <p:attrName>ppt_x</p:attrName>
                                          <p:attrName>ppt_y</p:attrName>
                                        </p:attrNameLst>
                                      </p:cBhvr>
                                      <p:rCtr x="9336" y="0"/>
                                    </p:animMotion>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250"/>
                                        <p:tgtEl>
                                          <p:spTgt spid="65"/>
                                        </p:tgtEl>
                                      </p:cBhvr>
                                    </p:animEffect>
                                  </p:childTnLst>
                                </p:cTn>
                              </p:par>
                            </p:childTnLst>
                          </p:cTn>
                        </p:par>
                        <p:par>
                          <p:cTn id="11" fill="hold">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wipe(up)">
                                      <p:cBhvr>
                                        <p:cTn id="14" dur="250"/>
                                        <p:tgtEl>
                                          <p:spTgt spid="68"/>
                                        </p:tgtEl>
                                      </p:cBhvr>
                                    </p:animEffect>
                                  </p:childTnLst>
                                </p:cTn>
                              </p:par>
                            </p:childTnLst>
                          </p:cTn>
                        </p:par>
                        <p:par>
                          <p:cTn id="15" fill="hold">
                            <p:stCondLst>
                              <p:cond delay="2500"/>
                            </p:stCondLst>
                            <p:childTnLst>
                              <p:par>
                                <p:cTn id="16" presetID="22" presetClass="entr" presetSubtype="2" fill="hold"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right)">
                                      <p:cBhvr>
                                        <p:cTn id="18" dur="250"/>
                                        <p:tgtEl>
                                          <p:spTgt spid="66"/>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wipe(up)">
                                      <p:cBhvr>
                                        <p:cTn id="22" dur="250"/>
                                        <p:tgtEl>
                                          <p:spTgt spid="103"/>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left)">
                                      <p:cBhvr>
                                        <p:cTn id="26" dur="250"/>
                                        <p:tgtEl>
                                          <p:spTgt spid="6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500" fill="hold"/>
                                        <p:tgtEl>
                                          <p:spTgt spid="69"/>
                                        </p:tgtEl>
                                        <p:attrNameLst>
                                          <p:attrName>ppt_w</p:attrName>
                                        </p:attrNameLst>
                                      </p:cBhvr>
                                      <p:tavLst>
                                        <p:tav tm="0">
                                          <p:val>
                                            <p:fltVal val="0"/>
                                          </p:val>
                                        </p:tav>
                                        <p:tav tm="100000">
                                          <p:val>
                                            <p:strVal val="#ppt_w"/>
                                          </p:val>
                                        </p:tav>
                                      </p:tavLst>
                                    </p:anim>
                                    <p:anim calcmode="lin" valueType="num">
                                      <p:cBhvr>
                                        <p:cTn id="30" dur="500" fill="hold"/>
                                        <p:tgtEl>
                                          <p:spTgt spid="69"/>
                                        </p:tgtEl>
                                        <p:attrNameLst>
                                          <p:attrName>ppt_h</p:attrName>
                                        </p:attrNameLst>
                                      </p:cBhvr>
                                      <p:tavLst>
                                        <p:tav tm="0">
                                          <p:val>
                                            <p:fltVal val="0"/>
                                          </p:val>
                                        </p:tav>
                                        <p:tav tm="100000">
                                          <p:val>
                                            <p:strVal val="#ppt_h"/>
                                          </p:val>
                                        </p:tav>
                                      </p:tavLst>
                                    </p:anim>
                                    <p:animEffect transition="in" filter="fade">
                                      <p:cBhvr>
                                        <p:cTn id="31" dur="500"/>
                                        <p:tgtEl>
                                          <p:spTgt spid="69"/>
                                        </p:tgtEl>
                                      </p:cBhvr>
                                    </p:animEffect>
                                  </p:childTnLst>
                                </p:cTn>
                              </p:par>
                            </p:childTnLst>
                          </p:cTn>
                        </p:par>
                        <p:par>
                          <p:cTn id="32" fill="hold">
                            <p:stCondLst>
                              <p:cond delay="4000"/>
                            </p:stCondLst>
                            <p:childTnLst>
                              <p:par>
                                <p:cTn id="33" presetID="53" presetClass="entr" presetSubtype="16" fill="hold" nodeType="afterEffect">
                                  <p:stCondLst>
                                    <p:cond delay="0"/>
                                  </p:stCondLst>
                                  <p:childTnLst>
                                    <p:set>
                                      <p:cBhvr>
                                        <p:cTn id="34" dur="1" fill="hold">
                                          <p:stCondLst>
                                            <p:cond delay="0"/>
                                          </p:stCondLst>
                                        </p:cTn>
                                        <p:tgtEl>
                                          <p:spTgt spid="86"/>
                                        </p:tgtEl>
                                        <p:attrNameLst>
                                          <p:attrName>style.visibility</p:attrName>
                                        </p:attrNameLst>
                                      </p:cBhvr>
                                      <p:to>
                                        <p:strVal val="visible"/>
                                      </p:to>
                                    </p:set>
                                    <p:anim calcmode="lin" valueType="num">
                                      <p:cBhvr>
                                        <p:cTn id="35" dur="500" fill="hold"/>
                                        <p:tgtEl>
                                          <p:spTgt spid="86"/>
                                        </p:tgtEl>
                                        <p:attrNameLst>
                                          <p:attrName>ppt_w</p:attrName>
                                        </p:attrNameLst>
                                      </p:cBhvr>
                                      <p:tavLst>
                                        <p:tav tm="0">
                                          <p:val>
                                            <p:fltVal val="0"/>
                                          </p:val>
                                        </p:tav>
                                        <p:tav tm="100000">
                                          <p:val>
                                            <p:strVal val="#ppt_w"/>
                                          </p:val>
                                        </p:tav>
                                      </p:tavLst>
                                    </p:anim>
                                    <p:anim calcmode="lin" valueType="num">
                                      <p:cBhvr>
                                        <p:cTn id="36" dur="500" fill="hold"/>
                                        <p:tgtEl>
                                          <p:spTgt spid="86"/>
                                        </p:tgtEl>
                                        <p:attrNameLst>
                                          <p:attrName>ppt_h</p:attrName>
                                        </p:attrNameLst>
                                      </p:cBhvr>
                                      <p:tavLst>
                                        <p:tav tm="0">
                                          <p:val>
                                            <p:fltVal val="0"/>
                                          </p:val>
                                        </p:tav>
                                        <p:tav tm="100000">
                                          <p:val>
                                            <p:strVal val="#ppt_h"/>
                                          </p:val>
                                        </p:tav>
                                      </p:tavLst>
                                    </p:anim>
                                    <p:animEffect transition="in" filter="fade">
                                      <p:cBhvr>
                                        <p:cTn id="37" dur="500"/>
                                        <p:tgtEl>
                                          <p:spTgt spid="86"/>
                                        </p:tgtEl>
                                      </p:cBhvr>
                                    </p:animEffect>
                                  </p:childTnLst>
                                </p:cTn>
                              </p:par>
                              <p:par>
                                <p:cTn id="38" presetID="53" presetClass="entr" presetSubtype="16" fill="hold" nodeType="withEffect">
                                  <p:stCondLst>
                                    <p:cond delay="200"/>
                                  </p:stCondLst>
                                  <p:childTnLst>
                                    <p:set>
                                      <p:cBhvr>
                                        <p:cTn id="39" dur="1" fill="hold">
                                          <p:stCondLst>
                                            <p:cond delay="0"/>
                                          </p:stCondLst>
                                        </p:cTn>
                                        <p:tgtEl>
                                          <p:spTgt spid="92"/>
                                        </p:tgtEl>
                                        <p:attrNameLst>
                                          <p:attrName>style.visibility</p:attrName>
                                        </p:attrNameLst>
                                      </p:cBhvr>
                                      <p:to>
                                        <p:strVal val="visible"/>
                                      </p:to>
                                    </p:set>
                                    <p:anim calcmode="lin" valueType="num">
                                      <p:cBhvr>
                                        <p:cTn id="40" dur="500" fill="hold"/>
                                        <p:tgtEl>
                                          <p:spTgt spid="92"/>
                                        </p:tgtEl>
                                        <p:attrNameLst>
                                          <p:attrName>ppt_w</p:attrName>
                                        </p:attrNameLst>
                                      </p:cBhvr>
                                      <p:tavLst>
                                        <p:tav tm="0">
                                          <p:val>
                                            <p:fltVal val="0"/>
                                          </p:val>
                                        </p:tav>
                                        <p:tav tm="100000">
                                          <p:val>
                                            <p:strVal val="#ppt_w"/>
                                          </p:val>
                                        </p:tav>
                                      </p:tavLst>
                                    </p:anim>
                                    <p:anim calcmode="lin" valueType="num">
                                      <p:cBhvr>
                                        <p:cTn id="41" dur="500" fill="hold"/>
                                        <p:tgtEl>
                                          <p:spTgt spid="92"/>
                                        </p:tgtEl>
                                        <p:attrNameLst>
                                          <p:attrName>ppt_h</p:attrName>
                                        </p:attrNameLst>
                                      </p:cBhvr>
                                      <p:tavLst>
                                        <p:tav tm="0">
                                          <p:val>
                                            <p:fltVal val="0"/>
                                          </p:val>
                                        </p:tav>
                                        <p:tav tm="100000">
                                          <p:val>
                                            <p:strVal val="#ppt_h"/>
                                          </p:val>
                                        </p:tav>
                                      </p:tavLst>
                                    </p:anim>
                                    <p:animEffect transition="in" filter="fade">
                                      <p:cBhvr>
                                        <p:cTn id="42" dur="500"/>
                                        <p:tgtEl>
                                          <p:spTgt spid="92"/>
                                        </p:tgtEl>
                                      </p:cBhvr>
                                    </p:animEffect>
                                  </p:childTnLst>
                                </p:cTn>
                              </p:par>
                              <p:par>
                                <p:cTn id="43" presetID="53" presetClass="entr" presetSubtype="16" fill="hold" nodeType="withEffect">
                                  <p:stCondLst>
                                    <p:cond delay="300"/>
                                  </p:stCondLst>
                                  <p:childTnLst>
                                    <p:set>
                                      <p:cBhvr>
                                        <p:cTn id="44" dur="1" fill="hold">
                                          <p:stCondLst>
                                            <p:cond delay="0"/>
                                          </p:stCondLst>
                                        </p:cTn>
                                        <p:tgtEl>
                                          <p:spTgt spid="74"/>
                                        </p:tgtEl>
                                        <p:attrNameLst>
                                          <p:attrName>style.visibility</p:attrName>
                                        </p:attrNameLst>
                                      </p:cBhvr>
                                      <p:to>
                                        <p:strVal val="visible"/>
                                      </p:to>
                                    </p:set>
                                    <p:anim calcmode="lin" valueType="num">
                                      <p:cBhvr>
                                        <p:cTn id="45" dur="500" fill="hold"/>
                                        <p:tgtEl>
                                          <p:spTgt spid="74"/>
                                        </p:tgtEl>
                                        <p:attrNameLst>
                                          <p:attrName>ppt_w</p:attrName>
                                        </p:attrNameLst>
                                      </p:cBhvr>
                                      <p:tavLst>
                                        <p:tav tm="0">
                                          <p:val>
                                            <p:fltVal val="0"/>
                                          </p:val>
                                        </p:tav>
                                        <p:tav tm="100000">
                                          <p:val>
                                            <p:strVal val="#ppt_w"/>
                                          </p:val>
                                        </p:tav>
                                      </p:tavLst>
                                    </p:anim>
                                    <p:anim calcmode="lin" valueType="num">
                                      <p:cBhvr>
                                        <p:cTn id="46" dur="500" fill="hold"/>
                                        <p:tgtEl>
                                          <p:spTgt spid="74"/>
                                        </p:tgtEl>
                                        <p:attrNameLst>
                                          <p:attrName>ppt_h</p:attrName>
                                        </p:attrNameLst>
                                      </p:cBhvr>
                                      <p:tavLst>
                                        <p:tav tm="0">
                                          <p:val>
                                            <p:fltVal val="0"/>
                                          </p:val>
                                        </p:tav>
                                        <p:tav tm="100000">
                                          <p:val>
                                            <p:strVal val="#ppt_h"/>
                                          </p:val>
                                        </p:tav>
                                      </p:tavLst>
                                    </p:anim>
                                    <p:animEffect transition="in" filter="fade">
                                      <p:cBhvr>
                                        <p:cTn id="47" dur="500"/>
                                        <p:tgtEl>
                                          <p:spTgt spid="74"/>
                                        </p:tgtEl>
                                      </p:cBhvr>
                                    </p:animEffect>
                                  </p:childTnLst>
                                </p:cTn>
                              </p:par>
                              <p:par>
                                <p:cTn id="48" presetID="53" presetClass="entr" presetSubtype="16" fill="hold" nodeType="withEffect">
                                  <p:stCondLst>
                                    <p:cond delay="500"/>
                                  </p:stCondLst>
                                  <p:childTnLst>
                                    <p:set>
                                      <p:cBhvr>
                                        <p:cTn id="49" dur="1" fill="hold">
                                          <p:stCondLst>
                                            <p:cond delay="0"/>
                                          </p:stCondLst>
                                        </p:cTn>
                                        <p:tgtEl>
                                          <p:spTgt spid="77"/>
                                        </p:tgtEl>
                                        <p:attrNameLst>
                                          <p:attrName>style.visibility</p:attrName>
                                        </p:attrNameLst>
                                      </p:cBhvr>
                                      <p:to>
                                        <p:strVal val="visible"/>
                                      </p:to>
                                    </p:set>
                                    <p:anim calcmode="lin" valueType="num">
                                      <p:cBhvr>
                                        <p:cTn id="50" dur="500" fill="hold"/>
                                        <p:tgtEl>
                                          <p:spTgt spid="77"/>
                                        </p:tgtEl>
                                        <p:attrNameLst>
                                          <p:attrName>ppt_w</p:attrName>
                                        </p:attrNameLst>
                                      </p:cBhvr>
                                      <p:tavLst>
                                        <p:tav tm="0">
                                          <p:val>
                                            <p:fltVal val="0"/>
                                          </p:val>
                                        </p:tav>
                                        <p:tav tm="100000">
                                          <p:val>
                                            <p:strVal val="#ppt_w"/>
                                          </p:val>
                                        </p:tav>
                                      </p:tavLst>
                                    </p:anim>
                                    <p:anim calcmode="lin" valueType="num">
                                      <p:cBhvr>
                                        <p:cTn id="51" dur="500" fill="hold"/>
                                        <p:tgtEl>
                                          <p:spTgt spid="77"/>
                                        </p:tgtEl>
                                        <p:attrNameLst>
                                          <p:attrName>ppt_h</p:attrName>
                                        </p:attrNameLst>
                                      </p:cBhvr>
                                      <p:tavLst>
                                        <p:tav tm="0">
                                          <p:val>
                                            <p:fltVal val="0"/>
                                          </p:val>
                                        </p:tav>
                                        <p:tav tm="100000">
                                          <p:val>
                                            <p:strVal val="#ppt_h"/>
                                          </p:val>
                                        </p:tav>
                                      </p:tavLst>
                                    </p:anim>
                                    <p:animEffect transition="in" filter="fade">
                                      <p:cBhvr>
                                        <p:cTn id="52" dur="500"/>
                                        <p:tgtEl>
                                          <p:spTgt spid="77"/>
                                        </p:tgtEl>
                                      </p:cBhvr>
                                    </p:animEffect>
                                  </p:childTnLst>
                                </p:cTn>
                              </p:par>
                              <p:par>
                                <p:cTn id="53" presetID="53" presetClass="entr" presetSubtype="16" fill="hold" nodeType="withEffect">
                                  <p:stCondLst>
                                    <p:cond delay="60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childTnLst>
                          </p:cTn>
                        </p:par>
                        <p:par>
                          <p:cTn id="58" fill="hold">
                            <p:stCondLst>
                              <p:cond delay="4500"/>
                            </p:stCondLst>
                            <p:childTnLst>
                              <p:par>
                                <p:cTn id="59" presetID="42" presetClass="entr" presetSubtype="0" fill="hold" grpId="0" nodeType="afterEffect">
                                  <p:stCondLst>
                                    <p:cond delay="0"/>
                                  </p:stCondLst>
                                  <p:childTnLst>
                                    <p:set>
                                      <p:cBhvr>
                                        <p:cTn id="60" dur="1" fill="hold">
                                          <p:stCondLst>
                                            <p:cond delay="0"/>
                                          </p:stCondLst>
                                        </p:cTn>
                                        <p:tgtEl>
                                          <p:spTgt spid="95"/>
                                        </p:tgtEl>
                                        <p:attrNameLst>
                                          <p:attrName>style.visibility</p:attrName>
                                        </p:attrNameLst>
                                      </p:cBhvr>
                                      <p:to>
                                        <p:strVal val="visible"/>
                                      </p:to>
                                    </p:set>
                                    <p:animEffect transition="in" filter="fade">
                                      <p:cBhvr>
                                        <p:cTn id="61" dur="1000"/>
                                        <p:tgtEl>
                                          <p:spTgt spid="95"/>
                                        </p:tgtEl>
                                      </p:cBhvr>
                                    </p:animEffect>
                                    <p:anim calcmode="lin" valueType="num">
                                      <p:cBhvr>
                                        <p:cTn id="62" dur="1000" fill="hold"/>
                                        <p:tgtEl>
                                          <p:spTgt spid="95"/>
                                        </p:tgtEl>
                                        <p:attrNameLst>
                                          <p:attrName>ppt_x</p:attrName>
                                        </p:attrNameLst>
                                      </p:cBhvr>
                                      <p:tavLst>
                                        <p:tav tm="0">
                                          <p:val>
                                            <p:strVal val="#ppt_x"/>
                                          </p:val>
                                        </p:tav>
                                        <p:tav tm="100000">
                                          <p:val>
                                            <p:strVal val="#ppt_x"/>
                                          </p:val>
                                        </p:tav>
                                      </p:tavLst>
                                    </p:anim>
                                    <p:anim calcmode="lin" valueType="num">
                                      <p:cBhvr>
                                        <p:cTn id="63" dur="1000" fill="hold"/>
                                        <p:tgtEl>
                                          <p:spTgt spid="9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97"/>
                                        </p:tgtEl>
                                        <p:attrNameLst>
                                          <p:attrName>style.visibility</p:attrName>
                                        </p:attrNameLst>
                                      </p:cBhvr>
                                      <p:to>
                                        <p:strVal val="visible"/>
                                      </p:to>
                                    </p:set>
                                    <p:animEffect transition="in" filter="fade">
                                      <p:cBhvr>
                                        <p:cTn id="66" dur="1000"/>
                                        <p:tgtEl>
                                          <p:spTgt spid="97"/>
                                        </p:tgtEl>
                                      </p:cBhvr>
                                    </p:animEffect>
                                    <p:anim calcmode="lin" valueType="num">
                                      <p:cBhvr>
                                        <p:cTn id="67" dur="1000" fill="hold"/>
                                        <p:tgtEl>
                                          <p:spTgt spid="97"/>
                                        </p:tgtEl>
                                        <p:attrNameLst>
                                          <p:attrName>ppt_x</p:attrName>
                                        </p:attrNameLst>
                                      </p:cBhvr>
                                      <p:tavLst>
                                        <p:tav tm="0">
                                          <p:val>
                                            <p:strVal val="#ppt_x"/>
                                          </p:val>
                                        </p:tav>
                                        <p:tav tm="100000">
                                          <p:val>
                                            <p:strVal val="#ppt_x"/>
                                          </p:val>
                                        </p:tav>
                                      </p:tavLst>
                                    </p:anim>
                                    <p:anim calcmode="lin" valueType="num">
                                      <p:cBhvr>
                                        <p:cTn id="68" dur="1000" fill="hold"/>
                                        <p:tgtEl>
                                          <p:spTgt spid="9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0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1000"/>
                                        <p:tgtEl>
                                          <p:spTgt spid="98"/>
                                        </p:tgtEl>
                                      </p:cBhvr>
                                    </p:animEffect>
                                    <p:anim calcmode="lin" valueType="num">
                                      <p:cBhvr>
                                        <p:cTn id="72" dur="1000" fill="hold"/>
                                        <p:tgtEl>
                                          <p:spTgt spid="98"/>
                                        </p:tgtEl>
                                        <p:attrNameLst>
                                          <p:attrName>ppt_x</p:attrName>
                                        </p:attrNameLst>
                                      </p:cBhvr>
                                      <p:tavLst>
                                        <p:tav tm="0">
                                          <p:val>
                                            <p:strVal val="#ppt_x"/>
                                          </p:val>
                                        </p:tav>
                                        <p:tav tm="100000">
                                          <p:val>
                                            <p:strVal val="#ppt_x"/>
                                          </p:val>
                                        </p:tav>
                                      </p:tavLst>
                                    </p:anim>
                                    <p:anim calcmode="lin" valueType="num">
                                      <p:cBhvr>
                                        <p:cTn id="73" dur="1000" fill="hold"/>
                                        <p:tgtEl>
                                          <p:spTgt spid="9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40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1000"/>
                                        <p:tgtEl>
                                          <p:spTgt spid="99"/>
                                        </p:tgtEl>
                                      </p:cBhvr>
                                    </p:animEffect>
                                    <p:anim calcmode="lin" valueType="num">
                                      <p:cBhvr>
                                        <p:cTn id="77" dur="1000" fill="hold"/>
                                        <p:tgtEl>
                                          <p:spTgt spid="99"/>
                                        </p:tgtEl>
                                        <p:attrNameLst>
                                          <p:attrName>ppt_x</p:attrName>
                                        </p:attrNameLst>
                                      </p:cBhvr>
                                      <p:tavLst>
                                        <p:tav tm="0">
                                          <p:val>
                                            <p:strVal val="#ppt_x"/>
                                          </p:val>
                                        </p:tav>
                                        <p:tav tm="100000">
                                          <p:val>
                                            <p:strVal val="#ppt_x"/>
                                          </p:val>
                                        </p:tav>
                                      </p:tavLst>
                                    </p:anim>
                                    <p:anim calcmode="lin" valueType="num">
                                      <p:cBhvr>
                                        <p:cTn id="78" dur="1000" fill="hold"/>
                                        <p:tgtEl>
                                          <p:spTgt spid="99"/>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700"/>
                                  </p:stCondLst>
                                  <p:childTnLst>
                                    <p:set>
                                      <p:cBhvr>
                                        <p:cTn id="80" dur="1" fill="hold">
                                          <p:stCondLst>
                                            <p:cond delay="0"/>
                                          </p:stCondLst>
                                        </p:cTn>
                                        <p:tgtEl>
                                          <p:spTgt spid="102"/>
                                        </p:tgtEl>
                                        <p:attrNameLst>
                                          <p:attrName>style.visibility</p:attrName>
                                        </p:attrNameLst>
                                      </p:cBhvr>
                                      <p:to>
                                        <p:strVal val="visible"/>
                                      </p:to>
                                    </p:set>
                                    <p:animEffect transition="in" filter="fade">
                                      <p:cBhvr>
                                        <p:cTn id="81" dur="1000"/>
                                        <p:tgtEl>
                                          <p:spTgt spid="102"/>
                                        </p:tgtEl>
                                      </p:cBhvr>
                                    </p:animEffect>
                                    <p:anim calcmode="lin" valueType="num">
                                      <p:cBhvr>
                                        <p:cTn id="82" dur="1000" fill="hold"/>
                                        <p:tgtEl>
                                          <p:spTgt spid="102"/>
                                        </p:tgtEl>
                                        <p:attrNameLst>
                                          <p:attrName>ppt_x</p:attrName>
                                        </p:attrNameLst>
                                      </p:cBhvr>
                                      <p:tavLst>
                                        <p:tav tm="0">
                                          <p:val>
                                            <p:strVal val="#ppt_x"/>
                                          </p:val>
                                        </p:tav>
                                        <p:tav tm="100000">
                                          <p:val>
                                            <p:strVal val="#ppt_x"/>
                                          </p:val>
                                        </p:tav>
                                      </p:tavLst>
                                    </p:anim>
                                    <p:anim calcmode="lin" valueType="num">
                                      <p:cBhvr>
                                        <p:cTn id="83"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69" grpId="0" bldLvl="0" animBg="1"/>
      <p:bldP spid="95" grpId="0"/>
      <p:bldP spid="97" grpId="0"/>
      <p:bldP spid="98" grpId="0"/>
      <p:bldP spid="99" grpId="0"/>
      <p:bldP spid="102" grpId="0"/>
      <p:bldP spid="10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7386955" y="1818640"/>
            <a:ext cx="3038475" cy="267652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相关技术</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数据处理技术</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群体感知平台</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群体感知应用</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激励机制</a:t>
            </a:r>
            <a:endParaRPr kumimoji="0" lang="zh-CN" altLang="en-US"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群体感知领域技术研究</a:t>
            </a:r>
            <a:endPar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2"/>
          <a:stretch>
            <a:fillRect/>
          </a:stretch>
        </p:blipFill>
        <p:spPr>
          <a:xfrm>
            <a:off x="1606550" y="1485265"/>
            <a:ext cx="4152900" cy="33432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2730500" y="1173480"/>
            <a:ext cx="6718300"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分布式众包平台：保证分布式任务以地理坐标为分配依据分配给工作者</a:t>
            </a:r>
            <a:endParaRPr kumimoji="0" lang="zh-CN" altLang="en-US"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05525"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群体感知领域技术研究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群体感知平台</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2" name="图片 1"/>
          <p:cNvPicPr>
            <a:picLocks noChangeAspect="1"/>
          </p:cNvPicPr>
          <p:nvPr/>
        </p:nvPicPr>
        <p:blipFill>
          <a:blip r:embed="rId2"/>
          <a:stretch>
            <a:fillRect/>
          </a:stretch>
        </p:blipFill>
        <p:spPr>
          <a:xfrm>
            <a:off x="3798570" y="1986280"/>
            <a:ext cx="4581525" cy="3409950"/>
          </a:xfrm>
          <a:prstGeom prst="rect">
            <a:avLst/>
          </a:prstGeom>
        </p:spPr>
      </p:pic>
      <p:sp>
        <p:nvSpPr>
          <p:cNvPr id="3" name="TextBox 205"/>
          <p:cNvSpPr txBox="1"/>
          <p:nvPr/>
        </p:nvSpPr>
        <p:spPr>
          <a:xfrm>
            <a:off x="661670" y="5924550"/>
            <a:ext cx="10857230" cy="64516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Kazemi L，Shahabi C． GeoCrowd: enabling query answering with spatial crowdsourcing［C］/ /Proc of 20th international conference on advances in geographic information systems． New York，NY，USA: ACM，2012: 189 － 198．</a:t>
            </a:r>
            <a:endPar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920750" y="1268730"/>
            <a:ext cx="10351770"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室内导航平台：通过利用 Wifi 强度信号和加速度数据作为指纹数据，模拟室内地图，为用户提供室内定位的功能</a:t>
            </a:r>
            <a:endParaRPr kumimoji="0" lang="zh-CN" altLang="en-US"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6105525"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群体感知领域技术研究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群体感知平台</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2"/>
          <a:stretch>
            <a:fillRect/>
          </a:stretch>
        </p:blipFill>
        <p:spPr>
          <a:xfrm>
            <a:off x="3624580" y="1729105"/>
            <a:ext cx="4943475" cy="3857625"/>
          </a:xfrm>
          <a:prstGeom prst="rect">
            <a:avLst/>
          </a:prstGeom>
        </p:spPr>
      </p:pic>
      <p:sp>
        <p:nvSpPr>
          <p:cNvPr id="2" name="TextBox 205"/>
          <p:cNvSpPr txBox="1"/>
          <p:nvPr/>
        </p:nvSpPr>
        <p:spPr>
          <a:xfrm>
            <a:off x="661670" y="5924550"/>
            <a:ext cx="10857230" cy="64516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Wu Chenshu，Yang Zheng，Liu Yunhao，et al． WILL: wireless indoor localization without site survey［C］/ /Proc of INFO- COM． Orlando，FL: IEEE，2012:</a:t>
            </a:r>
            <a:endPar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64 － 72．</a:t>
            </a:r>
            <a:endPar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3627120" y="1026795"/>
            <a:ext cx="5013325" cy="82994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CarTel利用位置传感器采集用户移动轨迹，估计交通拥堵状况、交通延迟等，为用户提供合适的行驶路线</a:t>
            </a:r>
            <a:endPar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群体感知的典型应用</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智能交通</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5" name="图片 4"/>
          <p:cNvPicPr>
            <a:picLocks noChangeAspect="1"/>
          </p:cNvPicPr>
          <p:nvPr/>
        </p:nvPicPr>
        <p:blipFill>
          <a:blip r:embed="rId2"/>
          <a:stretch>
            <a:fillRect/>
          </a:stretch>
        </p:blipFill>
        <p:spPr>
          <a:xfrm>
            <a:off x="3582670" y="2123440"/>
            <a:ext cx="5102225" cy="3923665"/>
          </a:xfrm>
          <a:prstGeom prst="rect">
            <a:avLst/>
          </a:prstGeom>
        </p:spPr>
      </p:pic>
      <p:sp>
        <p:nvSpPr>
          <p:cNvPr id="6" name="TextBox 205"/>
          <p:cNvSpPr txBox="1"/>
          <p:nvPr/>
        </p:nvSpPr>
        <p:spPr>
          <a:xfrm>
            <a:off x="661670" y="6201410"/>
            <a:ext cx="10857230" cy="36830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Hull B, Bychkovsky V, Zhang Y,et al. CarTel: a distributed mobile sensor computing system[C]//ACM SenSys,2006:125–138</a:t>
            </a:r>
            <a:endPar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5690235" y="2739390"/>
            <a:ext cx="4714240" cy="156845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SignalGuru利用手机摄像头感知当前交通灯的颜色，并通过在附近车辆间共享信息来预测交通灯的变化状态，辅助驾驶员正确调整速度，达到减少停车次数、降低燃油消耗的目的，同时也改善了交通状况</a:t>
            </a:r>
            <a:endPar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群体感知的典型应用</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智能交通</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6" name="TextBox 205"/>
          <p:cNvSpPr txBox="1"/>
          <p:nvPr/>
        </p:nvSpPr>
        <p:spPr>
          <a:xfrm>
            <a:off x="661670" y="6201410"/>
            <a:ext cx="10857230" cy="36830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Koukoumidis E,Peh L-S,Martonosi M R.SignalGuru: leveraging mobile phones for collaborative traffic signal schedule advisory [C]//ACM MobiSys,2011: 127–140</a:t>
            </a:r>
            <a:endPar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pic>
        <p:nvPicPr>
          <p:cNvPr id="2" name="图片 1"/>
          <p:cNvPicPr>
            <a:picLocks noChangeAspect="1"/>
          </p:cNvPicPr>
          <p:nvPr/>
        </p:nvPicPr>
        <p:blipFill>
          <a:blip r:embed="rId2"/>
          <a:stretch>
            <a:fillRect/>
          </a:stretch>
        </p:blipFill>
        <p:spPr>
          <a:xfrm>
            <a:off x="1854835" y="946785"/>
            <a:ext cx="3145155" cy="51542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受限点</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3" name="TextBox 205"/>
          <p:cNvSpPr txBox="1"/>
          <p:nvPr/>
        </p:nvSpPr>
        <p:spPr>
          <a:xfrm>
            <a:off x="661670" y="1535430"/>
            <a:ext cx="3038475" cy="230695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lang="zh-CN" altLang="en-US" noProof="0" dirty="0">
                <a:solidFill>
                  <a:srgbClr val="FF0000"/>
                </a:solidFill>
                <a:latin typeface="Times New Roman" panose="02020703060505090304" pitchFamily="18" charset="0"/>
                <a:ea typeface="宋体" panose="02010600030101010101" pitchFamily="2" charset="-122"/>
                <a:cs typeface="Times New Roman" panose="02020703060505090304" pitchFamily="18" charset="0"/>
                <a:sym typeface="+mn-ea"/>
              </a:rPr>
              <a:t>任务参与者数量不足</a:t>
            </a:r>
            <a:endPar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a:p>
            <a:pPr marL="0" marR="0" lvl="0" indent="0" algn="l" defTabSz="1375410" rtl="0">
              <a:lnSpc>
                <a:spcPct val="15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sym typeface="+mn-ea"/>
            </a:endParaRPr>
          </a:p>
          <a:p>
            <a:pPr marL="0" marR="0" lvl="0" indent="0" algn="l" defTabSz="1375410" rtl="0">
              <a:lnSpc>
                <a:spcPct val="15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lang="zh-CN" altLang="en-US" noProof="0" dirty="0">
                <a:solidFill>
                  <a:srgbClr val="FFC000"/>
                </a:solidFill>
                <a:latin typeface="Times New Roman" panose="02020703060505090304" pitchFamily="18" charset="0"/>
                <a:ea typeface="宋体" panose="02010600030101010101" pitchFamily="2" charset="-122"/>
                <a:cs typeface="Times New Roman" panose="02020703060505090304" pitchFamily="18" charset="0"/>
                <a:sym typeface="+mn-ea"/>
              </a:rPr>
              <a:t>提供数据质量不高</a:t>
            </a:r>
            <a:endParaRPr kumimoji="0" lang="zh-CN" altLang="en-US" b="1" i="0" u="none" strike="noStrike" kern="1200" cap="none" spc="0" normalizeH="0" baseline="0" noProof="0" dirty="0">
              <a:ln>
                <a:noFill/>
              </a:ln>
              <a:solidFill>
                <a:srgbClr val="FFC000"/>
              </a:solidFill>
              <a:effectLst/>
              <a:uLnTx/>
              <a:uFillTx/>
              <a:latin typeface="Times New Roman" panose="02020703060505090304" pitchFamily="18" charset="0"/>
              <a:ea typeface="宋体" panose="02010600030101010101" pitchFamily="2" charset="-122"/>
              <a:cs typeface="Times New Roman" panose="02020703060505090304" pitchFamily="18" charset="0"/>
              <a:sym typeface="+mn-ea"/>
            </a:endParaRPr>
          </a:p>
        </p:txBody>
      </p:sp>
      <p:sp>
        <p:nvSpPr>
          <p:cNvPr id="4" name="TextBox 205"/>
          <p:cNvSpPr txBox="1"/>
          <p:nvPr/>
        </p:nvSpPr>
        <p:spPr>
          <a:xfrm>
            <a:off x="5596890" y="1296035"/>
            <a:ext cx="4361815" cy="82994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参与者希望从提供数据中得到实际的回报,而不是志愿无偿提供数据</a:t>
            </a:r>
            <a:endPar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
        <p:nvSpPr>
          <p:cNvPr id="5" name="TextBox 205"/>
          <p:cNvSpPr txBox="1"/>
          <p:nvPr/>
        </p:nvSpPr>
        <p:spPr>
          <a:xfrm>
            <a:off x="5596890" y="2301875"/>
            <a:ext cx="4361180"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参与者提供的一些敏感数据会泄露其隐私信息</a:t>
            </a:r>
            <a:endPar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7" name="直接箭头连接符 6"/>
          <p:cNvCxnSpPr>
            <a:endCxn id="4" idx="1"/>
          </p:cNvCxnSpPr>
          <p:nvPr/>
        </p:nvCxnSpPr>
        <p:spPr>
          <a:xfrm flipV="1">
            <a:off x="3251200" y="1711325"/>
            <a:ext cx="2345690" cy="590550"/>
          </a:xfrm>
          <a:prstGeom prst="straightConnector1">
            <a:avLst/>
          </a:prstGeom>
          <a:ln>
            <a:solidFill>
              <a:srgbClr val="FF0000"/>
            </a:solidFill>
            <a:tailEnd type="arrow" w="med" len="med"/>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a:off x="3251200" y="2301875"/>
            <a:ext cx="2345690" cy="247650"/>
          </a:xfrm>
          <a:prstGeom prst="straightConnector1">
            <a:avLst/>
          </a:prstGeom>
          <a:ln>
            <a:solidFill>
              <a:srgbClr val="FF0000"/>
            </a:solidFill>
            <a:tailEnd type="arrow" w="med" len="med"/>
          </a:ln>
        </p:spPr>
        <p:style>
          <a:lnRef idx="3">
            <a:schemeClr val="accent2"/>
          </a:lnRef>
          <a:fillRef idx="0">
            <a:schemeClr val="accent2"/>
          </a:fillRef>
          <a:effectRef idx="2">
            <a:schemeClr val="accent2"/>
          </a:effectRef>
          <a:fontRef idx="minor">
            <a:schemeClr val="tx1"/>
          </a:fontRef>
        </p:style>
      </p:cxnSp>
      <p:sp>
        <p:nvSpPr>
          <p:cNvPr id="13" name="TextBox 205"/>
          <p:cNvSpPr txBox="1"/>
          <p:nvPr/>
        </p:nvSpPr>
        <p:spPr>
          <a:xfrm>
            <a:off x="5588000" y="3434715"/>
            <a:ext cx="1036955"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不诚实性</a:t>
            </a:r>
            <a:endPar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
        <p:nvSpPr>
          <p:cNvPr id="14" name="TextBox 205"/>
          <p:cNvSpPr txBox="1"/>
          <p:nvPr/>
        </p:nvSpPr>
        <p:spPr>
          <a:xfrm>
            <a:off x="5596890" y="4348480"/>
            <a:ext cx="1036955"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不确定性</a:t>
            </a:r>
            <a:endParaRPr kumimoji="0" lang="zh-CN" altLang="en-US" sz="1600" b="1" i="0" u="none" strike="noStrike" kern="1200" cap="none" spc="0" normalizeH="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17" name="直接箭头连接符 16"/>
          <p:cNvCxnSpPr/>
          <p:nvPr/>
        </p:nvCxnSpPr>
        <p:spPr>
          <a:xfrm>
            <a:off x="2907030" y="3618865"/>
            <a:ext cx="2680970" cy="9207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8" name="直接箭头连接符 17"/>
          <p:cNvCxnSpPr/>
          <p:nvPr/>
        </p:nvCxnSpPr>
        <p:spPr>
          <a:xfrm>
            <a:off x="2898140" y="3618865"/>
            <a:ext cx="2689860" cy="92202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四种方式</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2" name="图片 1"/>
          <p:cNvPicPr>
            <a:picLocks noChangeAspect="1"/>
          </p:cNvPicPr>
          <p:nvPr/>
        </p:nvPicPr>
        <p:blipFill>
          <a:blip r:embed="rId2"/>
          <a:stretch>
            <a:fillRect/>
          </a:stretch>
        </p:blipFill>
        <p:spPr>
          <a:xfrm>
            <a:off x="1638300" y="2080260"/>
            <a:ext cx="8902700" cy="2266950"/>
          </a:xfrm>
          <a:prstGeom prst="rect">
            <a:avLst/>
          </a:prstGeom>
        </p:spPr>
      </p:pic>
      <p:sp>
        <p:nvSpPr>
          <p:cNvPr id="46" name="TextBox 205"/>
          <p:cNvSpPr txBox="1"/>
          <p:nvPr/>
        </p:nvSpPr>
        <p:spPr>
          <a:xfrm>
            <a:off x="4957445" y="4577715"/>
            <a:ext cx="2265045"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noProof="0" dirty="0">
                <a:ln>
                  <a:noFill/>
                </a:ln>
                <a:solidFill>
                  <a:prstClr val="black"/>
                </a:solidFill>
                <a:effectLst/>
                <a:uLnTx/>
                <a:uFillTx/>
                <a:latin typeface="楷体" panose="02010609060101010101" charset="-122"/>
                <a:ea typeface="楷体" panose="02010609060101010101" charset="-122"/>
                <a:cs typeface="Times New Roman" panose="02020703060505090304" pitchFamily="18" charset="0"/>
              </a:rPr>
              <a:t>群体感知激励方式分类</a:t>
            </a:r>
            <a:endParaRPr kumimoji="0" lang="zh-CN" altLang="en-US" sz="1600" b="1" i="0" u="none" strike="noStrike" kern="1200" cap="none" spc="0" normalizeH="0" noProof="0" dirty="0">
              <a:ln>
                <a:noFill/>
              </a:ln>
              <a:solidFill>
                <a:prstClr val="black"/>
              </a:solidFill>
              <a:effectLst/>
              <a:uLnTx/>
              <a:uFillTx/>
              <a:latin typeface="楷体" panose="02010609060101010101" charset="-122"/>
              <a:ea typeface="楷体" panose="02010609060101010101"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四种方式</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46" name="TextBox 205"/>
          <p:cNvSpPr txBox="1"/>
          <p:nvPr/>
        </p:nvSpPr>
        <p:spPr>
          <a:xfrm>
            <a:off x="661670" y="1526540"/>
            <a:ext cx="10857230" cy="156845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报酬支付激励（最主要的就是拍卖机制）</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以服务器为中心(server-centric)</a:t>
            </a:r>
            <a:endPar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以参与者为中心(user-centric)</a:t>
            </a:r>
            <a:endPar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p:txBody>
      </p:sp>
      <p:sp>
        <p:nvSpPr>
          <p:cNvPr id="3" name="TextBox 205"/>
          <p:cNvSpPr txBox="1"/>
          <p:nvPr/>
        </p:nvSpPr>
        <p:spPr>
          <a:xfrm>
            <a:off x="667385" y="3544570"/>
            <a:ext cx="10857230" cy="156845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娱乐游戏激励</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由游戏带来的等级排名、任务积分以及其内在的趣味性等激励参与者完成任务</a:t>
            </a:r>
            <a:endPar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十分依赖于感知任务和游戏各自的特点,并不是所有的感知任务都可以简单地游戏化</a:t>
            </a:r>
            <a:endPar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p:txBody>
      </p:sp>
      <p:pic>
        <p:nvPicPr>
          <p:cNvPr id="4" name="图片 3"/>
          <p:cNvPicPr>
            <a:picLocks noChangeAspect="1"/>
          </p:cNvPicPr>
          <p:nvPr/>
        </p:nvPicPr>
        <p:blipFill>
          <a:blip r:embed="rId2"/>
          <a:stretch>
            <a:fillRect/>
          </a:stretch>
        </p:blipFill>
        <p:spPr>
          <a:xfrm>
            <a:off x="5836285" y="1270000"/>
            <a:ext cx="4162425" cy="1104900"/>
          </a:xfrm>
          <a:prstGeom prst="rect">
            <a:avLst/>
          </a:prstGeom>
        </p:spPr>
      </p:pic>
      <p:pic>
        <p:nvPicPr>
          <p:cNvPr id="5" name="图片 4"/>
          <p:cNvPicPr>
            <a:picLocks noChangeAspect="1"/>
          </p:cNvPicPr>
          <p:nvPr/>
        </p:nvPicPr>
        <p:blipFill>
          <a:blip r:embed="rId3"/>
          <a:stretch>
            <a:fillRect/>
          </a:stretch>
        </p:blipFill>
        <p:spPr>
          <a:xfrm>
            <a:off x="5812155" y="2606040"/>
            <a:ext cx="4210050" cy="12668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836" y="964573"/>
            <a:ext cx="11741149" cy="5893427"/>
          </a:xfrm>
          <a:prstGeom prst="rect">
            <a:avLst/>
          </a:prstGeom>
          <a:pattFill prst="wdUpDiag">
            <a:fgClr>
              <a:schemeClr val="bg1">
                <a:lumMod val="95000"/>
              </a:schemeClr>
            </a:fgClr>
            <a:bgClr>
              <a:schemeClr val="bg1"/>
            </a:bgClr>
          </a:patt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5" name="任意多边形: 形状 4"/>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 name="矩形 5"/>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7" name="文本框 6"/>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grpSp>
        <p:nvGrpSpPr>
          <p:cNvPr id="17" name="组合 16"/>
          <p:cNvGrpSpPr/>
          <p:nvPr/>
        </p:nvGrpSpPr>
        <p:grpSpPr>
          <a:xfrm>
            <a:off x="3785242" y="1134978"/>
            <a:ext cx="3954780" cy="1227723"/>
            <a:chOff x="5576876" y="540040"/>
            <a:chExt cx="3954780" cy="1227723"/>
          </a:xfrm>
        </p:grpSpPr>
        <p:sp>
          <p:nvSpPr>
            <p:cNvPr id="18" name="文本框 17"/>
            <p:cNvSpPr txBox="1"/>
            <p:nvPr/>
          </p:nvSpPr>
          <p:spPr>
            <a:xfrm>
              <a:off x="5576876" y="540040"/>
              <a:ext cx="77938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flip="none" rotWithShape="1">
                    <a:gsLst>
                      <a:gs pos="0">
                        <a:srgbClr val="1C6299"/>
                      </a:gs>
                      <a:gs pos="74000">
                        <a:schemeClr val="accent1">
                          <a:lumMod val="45000"/>
                          <a:lumOff val="55000"/>
                        </a:schemeClr>
                      </a:gs>
                      <a:gs pos="83000">
                        <a:schemeClr val="accent1">
                          <a:lumMod val="45000"/>
                          <a:lumOff val="55000"/>
                        </a:schemeClr>
                      </a:gs>
                      <a:gs pos="100000">
                        <a:schemeClr val="bg1"/>
                      </a:gs>
                    </a:gsLst>
                    <a:lin ang="5400000" scaled="1"/>
                    <a:tileRect/>
                  </a:gradFill>
                  <a:effectLst/>
                  <a:uLnTx/>
                  <a:uFillTx/>
                  <a:latin typeface="Impact" panose="020B0806030902050204" pitchFamily="34" charset="0"/>
                  <a:ea typeface="微软雅黑" panose="020B0503020204020204" pitchFamily="34" charset="-122"/>
                  <a:cs typeface="+mn-cs"/>
                </a:rPr>
                <a:t>01</a:t>
              </a:r>
              <a:endParaRPr kumimoji="0" lang="zh-CN" altLang="en-US" sz="4400" b="0" i="0" u="none" strike="noStrike" kern="1200" cap="none" spc="300" normalizeH="0" baseline="0" noProof="0" dirty="0">
                <a:ln>
                  <a:noFill/>
                </a:ln>
                <a:gradFill flip="none" rotWithShape="1">
                  <a:gsLst>
                    <a:gs pos="0">
                      <a:srgbClr val="1C6299"/>
                    </a:gs>
                    <a:gs pos="74000">
                      <a:schemeClr val="accent1">
                        <a:lumMod val="45000"/>
                        <a:lumOff val="55000"/>
                      </a:schemeClr>
                    </a:gs>
                    <a:gs pos="83000">
                      <a:schemeClr val="accent1">
                        <a:lumMod val="45000"/>
                        <a:lumOff val="55000"/>
                      </a:schemeClr>
                    </a:gs>
                    <a:gs pos="100000">
                      <a:schemeClr val="bg1"/>
                    </a:gs>
                  </a:gsLst>
                  <a:lin ang="5400000" scaled="1"/>
                  <a:tileRect/>
                </a:gradFill>
                <a:effectLst/>
                <a:uLnTx/>
                <a:uFillTx/>
                <a:latin typeface="Impact" panose="020B0806030902050204" pitchFamily="34" charset="0"/>
                <a:ea typeface="微软雅黑" panose="020B0503020204020204" pitchFamily="34" charset="-122"/>
                <a:cs typeface="+mn-cs"/>
              </a:endParaRPr>
            </a:p>
          </p:txBody>
        </p:sp>
        <p:sp>
          <p:nvSpPr>
            <p:cNvPr id="19" name="文本框 18"/>
            <p:cNvSpPr txBox="1"/>
            <p:nvPr/>
          </p:nvSpPr>
          <p:spPr>
            <a:xfrm>
              <a:off x="5576876" y="977361"/>
              <a:ext cx="39547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400" b="1" i="0" u="none" strike="noStrike" kern="1200" cap="none" spc="300" normalizeH="0" baseline="0" noProof="0" dirty="0">
                  <a:ln>
                    <a:noFill/>
                  </a:ln>
                  <a:solidFill>
                    <a:srgbClr val="44546A">
                      <a:lumMod val="50000"/>
                    </a:srgbClr>
                  </a:solidFill>
                  <a:effectLst/>
                  <a:uLnTx/>
                  <a:uFillTx/>
                  <a:latin typeface="Arial" panose="020B0604020202090204"/>
                  <a:ea typeface="微软雅黑" panose="020B0503020204020204" pitchFamily="34" charset="-122"/>
                  <a:cs typeface="+mn-cs"/>
                </a:rPr>
                <a:t>群体感知与群体协同概述</a:t>
              </a:r>
              <a:endParaRPr kumimoji="0" lang="zh-CN" sz="2400" b="1" i="0" u="none" strike="noStrike" kern="1200" cap="none" spc="300" normalizeH="0" baseline="0" noProof="0" dirty="0">
                <a:ln>
                  <a:noFill/>
                </a:ln>
                <a:solidFill>
                  <a:srgbClr val="44546A">
                    <a:lumMod val="50000"/>
                  </a:srgbClr>
                </a:solidFill>
                <a:effectLst/>
                <a:uLnTx/>
                <a:uFillTx/>
                <a:latin typeface="Arial" panose="020B0604020202090204"/>
                <a:ea typeface="微软雅黑" panose="020B0503020204020204" pitchFamily="34" charset="-122"/>
                <a:cs typeface="+mn-cs"/>
              </a:endParaRPr>
            </a:p>
          </p:txBody>
        </p:sp>
        <p:sp>
          <p:nvSpPr>
            <p:cNvPr id="20" name="文本框 19"/>
            <p:cNvSpPr txBox="1"/>
            <p:nvPr/>
          </p:nvSpPr>
          <p:spPr>
            <a:xfrm>
              <a:off x="5576876" y="1461058"/>
              <a:ext cx="1025525" cy="30670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spc="100" noProof="0" dirty="0">
                  <a:ln>
                    <a:noFill/>
                  </a:ln>
                  <a:solidFill>
                    <a:sysClr val="window" lastClr="FFFFFF">
                      <a:lumMod val="65000"/>
                    </a:sysClr>
                  </a:solidFill>
                  <a:effectLst/>
                  <a:uLnTx/>
                  <a:uFillTx/>
                  <a:latin typeface="Arial" panose="020B0604020202090204"/>
                  <a:ea typeface="微软雅黑" panose="020B0503020204020204" pitchFamily="34" charset="-122"/>
                  <a:sym typeface="+mn-ea"/>
                </a:rPr>
                <a:t>Overview</a:t>
              </a:r>
              <a:endParaRPr lang="en-US" altLang="zh-CN" sz="1400" spc="100" noProof="0" dirty="0">
                <a:ln>
                  <a:noFill/>
                </a:ln>
                <a:solidFill>
                  <a:sysClr val="window" lastClr="FFFFFF">
                    <a:lumMod val="65000"/>
                  </a:sysClr>
                </a:solidFill>
                <a:effectLst/>
                <a:uLnTx/>
                <a:uFillTx/>
                <a:latin typeface="Arial" panose="020B0604020202090204"/>
                <a:ea typeface="微软雅黑" panose="020B0503020204020204" pitchFamily="34" charset="-122"/>
                <a:sym typeface="+mn-ea"/>
              </a:endParaRPr>
            </a:p>
          </p:txBody>
        </p:sp>
      </p:grpSp>
      <p:grpSp>
        <p:nvGrpSpPr>
          <p:cNvPr id="21" name="组合 20"/>
          <p:cNvGrpSpPr/>
          <p:nvPr/>
        </p:nvGrpSpPr>
        <p:grpSpPr>
          <a:xfrm>
            <a:off x="3785409" y="2826618"/>
            <a:ext cx="4640580" cy="1205498"/>
            <a:chOff x="8704421" y="540040"/>
            <a:chExt cx="4640580" cy="1205498"/>
          </a:xfrm>
        </p:grpSpPr>
        <p:sp>
          <p:nvSpPr>
            <p:cNvPr id="22" name="文本框 21"/>
            <p:cNvSpPr txBox="1"/>
            <p:nvPr/>
          </p:nvSpPr>
          <p:spPr>
            <a:xfrm>
              <a:off x="8704421" y="540040"/>
              <a:ext cx="848309" cy="769441"/>
            </a:xfrm>
            <a:prstGeom prst="rect">
              <a:avLst/>
            </a:prstGeom>
            <a:noFill/>
          </p:spPr>
          <p:txBody>
            <a:bodyPr wrap="none" rtlCol="0">
              <a:spAutoFit/>
            </a:bodyPr>
            <a:lstStyle>
              <a:defPPr>
                <a:defRPr lang="zh-CN"/>
              </a:defPPr>
              <a:lvl1pPr>
                <a:defRPr sz="4400" spc="300">
                  <a:gradFill>
                    <a:gsLst>
                      <a:gs pos="0">
                        <a:srgbClr val="5C307D"/>
                      </a:gs>
                      <a:gs pos="90000">
                        <a:srgbClr val="5C307D">
                          <a:alpha val="0"/>
                        </a:srgbClr>
                      </a:gs>
                    </a:gsLst>
                    <a:lin ang="5400000" scaled="1"/>
                  </a:gradFill>
                  <a:latin typeface="Impact" panose="020B080603090205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flip="none" rotWithShape="1">
                    <a:gsLst>
                      <a:gs pos="0">
                        <a:srgbClr val="1C6299"/>
                      </a:gs>
                      <a:gs pos="97403">
                        <a:srgbClr val="5C307D">
                          <a:alpha val="0"/>
                        </a:srgbClr>
                      </a:gs>
                      <a:gs pos="97000">
                        <a:schemeClr val="bg1"/>
                      </a:gs>
                    </a:gsLst>
                    <a:lin ang="5400000" scaled="1"/>
                    <a:tileRect/>
                  </a:gradFill>
                  <a:effectLst/>
                  <a:uLnTx/>
                  <a:uFillTx/>
                  <a:latin typeface="Impact" panose="020B0806030902050204" pitchFamily="34" charset="0"/>
                  <a:ea typeface="微软雅黑" panose="020B0503020204020204" pitchFamily="34" charset="-122"/>
                  <a:cs typeface="+mn-cs"/>
                </a:rPr>
                <a:t>02</a:t>
              </a:r>
              <a:endParaRPr kumimoji="0" lang="zh-CN" altLang="en-US" sz="4400" b="0" i="0" u="none" strike="noStrike" kern="1200" cap="none" spc="300" normalizeH="0" baseline="0" noProof="0" dirty="0">
                <a:ln>
                  <a:noFill/>
                </a:ln>
                <a:gradFill flip="none" rotWithShape="1">
                  <a:gsLst>
                    <a:gs pos="0">
                      <a:srgbClr val="1C6299"/>
                    </a:gs>
                    <a:gs pos="97403">
                      <a:srgbClr val="5C307D">
                        <a:alpha val="0"/>
                      </a:srgbClr>
                    </a:gs>
                    <a:gs pos="97000">
                      <a:schemeClr val="bg1"/>
                    </a:gs>
                  </a:gsLst>
                  <a:lin ang="5400000" scaled="1"/>
                  <a:tileRect/>
                </a:gradFill>
                <a:effectLst/>
                <a:uLnTx/>
                <a:uFillTx/>
                <a:latin typeface="Impact" panose="020B0806030902050204" pitchFamily="34" charset="0"/>
                <a:ea typeface="微软雅黑" panose="020B0503020204020204" pitchFamily="34" charset="-122"/>
                <a:cs typeface="+mn-cs"/>
              </a:endParaRPr>
            </a:p>
          </p:txBody>
        </p:sp>
        <p:sp>
          <p:nvSpPr>
            <p:cNvPr id="23" name="文本框 22"/>
            <p:cNvSpPr txBox="1"/>
            <p:nvPr/>
          </p:nvSpPr>
          <p:spPr>
            <a:xfrm>
              <a:off x="8704421" y="977361"/>
              <a:ext cx="46405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sz="2400" b="1" spc="300" noProof="0" dirty="0">
                  <a:ln>
                    <a:noFill/>
                  </a:ln>
                  <a:solidFill>
                    <a:srgbClr val="44546A">
                      <a:lumMod val="50000"/>
                    </a:srgbClr>
                  </a:solidFill>
                  <a:effectLst/>
                  <a:uLnTx/>
                  <a:uFillTx/>
                  <a:latin typeface="Arial" panose="020B0604020202090204"/>
                  <a:ea typeface="微软雅黑" panose="020B0503020204020204" pitchFamily="34" charset="-122"/>
                  <a:sym typeface="+mn-ea"/>
                </a:rPr>
                <a:t>群体感知与群体协同相关技术</a:t>
              </a:r>
              <a:endParaRPr kumimoji="0" lang="zh-CN" altLang="en-US" sz="2400" b="1" i="0" u="none" strike="noStrike" kern="1200" cap="none" spc="300" normalizeH="0" baseline="0" noProof="0" dirty="0">
                <a:ln>
                  <a:noFill/>
                </a:ln>
                <a:solidFill>
                  <a:srgbClr val="44546A">
                    <a:lumMod val="50000"/>
                  </a:srgbClr>
                </a:solidFill>
                <a:effectLst/>
                <a:uLnTx/>
                <a:uFillTx/>
                <a:latin typeface="Arial" panose="020B0604020202090204"/>
                <a:ea typeface="微软雅黑" panose="020B0503020204020204" pitchFamily="34" charset="-122"/>
                <a:cs typeface="+mn-cs"/>
              </a:endParaRPr>
            </a:p>
          </p:txBody>
        </p:sp>
        <p:sp>
          <p:nvSpPr>
            <p:cNvPr id="24" name="文本框 23"/>
            <p:cNvSpPr txBox="1"/>
            <p:nvPr/>
          </p:nvSpPr>
          <p:spPr>
            <a:xfrm>
              <a:off x="8704421" y="1461058"/>
              <a:ext cx="1935480" cy="284480"/>
            </a:xfrm>
            <a:prstGeom prst="rect">
              <a:avLst/>
            </a:prstGeom>
            <a:noFill/>
          </p:spPr>
          <p:txBody>
            <a:bodyPr wrap="none" rtlCol="0">
              <a:sp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lang="en-US" altLang="zh-CN" sz="1400" spc="100" noProof="0">
                  <a:ln>
                    <a:noFill/>
                  </a:ln>
                  <a:solidFill>
                    <a:sysClr val="window" lastClr="FFFFFF">
                      <a:lumMod val="65000"/>
                    </a:sysClr>
                  </a:solidFill>
                  <a:effectLst/>
                  <a:uLnTx/>
                  <a:uFillTx/>
                  <a:latin typeface="Arial" panose="020B0604020202090204"/>
                  <a:ea typeface="微软雅黑" panose="020B0503020204020204" pitchFamily="34" charset="-122"/>
                  <a:sym typeface="+mn-ea"/>
                </a:rPr>
                <a:t>Related technology</a:t>
              </a:r>
              <a:endParaRPr lang="en-US" altLang="zh-CN" sz="1400" spc="100" noProof="0">
                <a:ln>
                  <a:noFill/>
                </a:ln>
                <a:solidFill>
                  <a:sysClr val="window" lastClr="FFFFFF">
                    <a:lumMod val="65000"/>
                  </a:sysClr>
                </a:solidFill>
                <a:effectLst/>
                <a:uLnTx/>
                <a:uFillTx/>
                <a:latin typeface="Arial" panose="020B0604020202090204"/>
                <a:ea typeface="微软雅黑" panose="020B0503020204020204" pitchFamily="34" charset="-122"/>
                <a:sym typeface="+mn-ea"/>
              </a:endParaRPr>
            </a:p>
          </p:txBody>
        </p:sp>
      </p:grpSp>
      <p:grpSp>
        <p:nvGrpSpPr>
          <p:cNvPr id="25" name="组合 24"/>
          <p:cNvGrpSpPr/>
          <p:nvPr/>
        </p:nvGrpSpPr>
        <p:grpSpPr>
          <a:xfrm>
            <a:off x="3785242" y="4466374"/>
            <a:ext cx="3268980" cy="1197181"/>
            <a:chOff x="5576876" y="2230747"/>
            <a:chExt cx="3268980" cy="1197181"/>
          </a:xfrm>
        </p:grpSpPr>
        <p:sp>
          <p:nvSpPr>
            <p:cNvPr id="26" name="文本框 25"/>
            <p:cNvSpPr txBox="1"/>
            <p:nvPr/>
          </p:nvSpPr>
          <p:spPr>
            <a:xfrm>
              <a:off x="5576876" y="2230747"/>
              <a:ext cx="864339" cy="769441"/>
            </a:xfrm>
            <a:prstGeom prst="rect">
              <a:avLst/>
            </a:prstGeom>
            <a:noFill/>
          </p:spPr>
          <p:txBody>
            <a:bodyPr wrap="none" rtlCol="0">
              <a:spAutoFit/>
            </a:bodyPr>
            <a:lstStyle>
              <a:defPPr>
                <a:defRPr lang="zh-CN"/>
              </a:defPPr>
              <a:lvl1pPr>
                <a:defRPr sz="4400" spc="300">
                  <a:gradFill>
                    <a:gsLst>
                      <a:gs pos="0">
                        <a:srgbClr val="5C307D"/>
                      </a:gs>
                      <a:gs pos="90000">
                        <a:srgbClr val="5C307D">
                          <a:alpha val="0"/>
                        </a:srgbClr>
                      </a:gs>
                    </a:gsLst>
                    <a:lin ang="5400000" scaled="1"/>
                  </a:gradFill>
                  <a:latin typeface="Impact" panose="020B0806030902050204" pitchFamily="34" charset="0"/>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rPr>
                <a:t>03</a:t>
              </a:r>
              <a:endParaRPr kumimoji="0" lang="zh-CN" altLang="en-US" sz="4400" b="0" i="0" u="none" strike="noStrike" kern="1200" cap="none" spc="300" normalizeH="0" baseline="0" noProof="0" dirty="0">
                <a:ln>
                  <a:noFill/>
                </a:ln>
                <a:gradFill>
                  <a:gsLst>
                    <a:gs pos="0">
                      <a:srgbClr val="1C6299"/>
                    </a:gs>
                    <a:gs pos="9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sp>
          <p:nvSpPr>
            <p:cNvPr id="27" name="文本框 26"/>
            <p:cNvSpPr txBox="1"/>
            <p:nvPr/>
          </p:nvSpPr>
          <p:spPr>
            <a:xfrm>
              <a:off x="5576876" y="2637526"/>
              <a:ext cx="32689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400" b="1" i="0" u="none" strike="noStrike" kern="1200" cap="none" spc="300" normalizeH="0" baseline="0" noProof="0" dirty="0">
                  <a:ln>
                    <a:noFill/>
                  </a:ln>
                  <a:solidFill>
                    <a:srgbClr val="44546A">
                      <a:lumMod val="50000"/>
                    </a:srgbClr>
                  </a:solidFill>
                  <a:effectLst/>
                  <a:uLnTx/>
                  <a:uFillTx/>
                  <a:latin typeface="Arial" panose="020B0604020202090204"/>
                  <a:ea typeface="微软雅黑" panose="020B0503020204020204" pitchFamily="34" charset="-122"/>
                  <a:cs typeface="+mn-cs"/>
                </a:rPr>
                <a:t>群体感知的典型案例</a:t>
              </a:r>
              <a:endParaRPr kumimoji="0" lang="zh-CN" sz="2400" b="1" i="0" u="none" strike="noStrike" kern="1200" cap="none" spc="300" normalizeH="0" baseline="0" noProof="0" dirty="0">
                <a:ln>
                  <a:noFill/>
                </a:ln>
                <a:solidFill>
                  <a:srgbClr val="44546A">
                    <a:lumMod val="50000"/>
                  </a:srgbClr>
                </a:solidFill>
                <a:effectLst/>
                <a:uLnTx/>
                <a:uFillTx/>
                <a:latin typeface="Arial" panose="020B0604020202090204"/>
                <a:ea typeface="微软雅黑" panose="020B0503020204020204" pitchFamily="34" charset="-122"/>
                <a:cs typeface="+mn-cs"/>
              </a:endParaRPr>
            </a:p>
          </p:txBody>
        </p:sp>
        <p:sp>
          <p:nvSpPr>
            <p:cNvPr id="28" name="文本框 27"/>
            <p:cNvSpPr txBox="1"/>
            <p:nvPr/>
          </p:nvSpPr>
          <p:spPr>
            <a:xfrm>
              <a:off x="5576876" y="3121223"/>
              <a:ext cx="1353185" cy="30670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spc="100" noProof="0" dirty="0">
                  <a:ln>
                    <a:noFill/>
                  </a:ln>
                  <a:solidFill>
                    <a:sysClr val="window" lastClr="FFFFFF">
                      <a:lumMod val="65000"/>
                    </a:sysClr>
                  </a:solidFill>
                  <a:effectLst/>
                  <a:uLnTx/>
                  <a:uFillTx/>
                  <a:latin typeface="Arial" panose="020B0604020202090204"/>
                  <a:ea typeface="微软雅黑" panose="020B0503020204020204" pitchFamily="34" charset="-122"/>
                  <a:sym typeface="+mn-ea"/>
                </a:rPr>
                <a:t>Typical Case</a:t>
              </a:r>
              <a:endParaRPr lang="en-US" altLang="zh-CN" sz="1400" spc="100" noProof="0" dirty="0">
                <a:ln>
                  <a:noFill/>
                </a:ln>
                <a:solidFill>
                  <a:sysClr val="window" lastClr="FFFFFF">
                    <a:lumMod val="65000"/>
                  </a:sysClr>
                </a:solidFill>
                <a:effectLst/>
                <a:uLnTx/>
                <a:uFillTx/>
                <a:latin typeface="Arial" panose="020B0604020202090204"/>
                <a:ea typeface="微软雅黑" panose="020B0503020204020204" pitchFamily="34" charset="-122"/>
                <a:sym typeface="+mn-ea"/>
              </a:endParaRPr>
            </a:p>
          </p:txBody>
        </p:sp>
      </p:grpSp>
      <p:grpSp>
        <p:nvGrpSpPr>
          <p:cNvPr id="2" name="组合 1"/>
          <p:cNvGrpSpPr/>
          <p:nvPr/>
        </p:nvGrpSpPr>
        <p:grpSpPr>
          <a:xfrm>
            <a:off x="457933" y="870126"/>
            <a:ext cx="1601400" cy="5445722"/>
            <a:chOff x="457933" y="870126"/>
            <a:chExt cx="1601400" cy="5445722"/>
          </a:xfrm>
        </p:grpSpPr>
        <p:sp>
          <p:nvSpPr>
            <p:cNvPr id="37" name="文本框 36"/>
            <p:cNvSpPr txBox="1"/>
            <p:nvPr/>
          </p:nvSpPr>
          <p:spPr>
            <a:xfrm rot="16200000">
              <a:off x="-1541653" y="2869712"/>
              <a:ext cx="5445722"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50" normalizeH="0" baseline="0" noProof="0" dirty="0">
                  <a:ln>
                    <a:noFill/>
                  </a:ln>
                  <a:solidFill>
                    <a:prstClr val="white">
                      <a:lumMod val="85000"/>
                    </a:prstClr>
                  </a:solidFill>
                  <a:effectLst/>
                  <a:uLnTx/>
                  <a:uFillTx/>
                  <a:latin typeface="Arial" panose="020B0604020202090204"/>
                  <a:ea typeface="微软雅黑" panose="020B0503020204020204" pitchFamily="34" charset="-122"/>
                  <a:cs typeface="+mn-cs"/>
                </a:rPr>
                <a:t>Contents</a:t>
              </a:r>
              <a:r>
                <a:rPr kumimoji="0" lang="en-US" altLang="zh-CN" sz="8800" b="1" i="0" u="none" strike="noStrike" kern="1200" cap="none" spc="50" normalizeH="0" baseline="0" noProof="0" dirty="0">
                  <a:ln>
                    <a:noFill/>
                  </a:ln>
                  <a:solidFill>
                    <a:srgbClr val="1C6299"/>
                  </a:solidFill>
                  <a:effectLst/>
                  <a:uLnTx/>
                  <a:uFillTx/>
                  <a:latin typeface="Arial" panose="020B0604020202090204"/>
                  <a:ea typeface="微软雅黑" panose="020B0503020204020204" pitchFamily="34" charset="-122"/>
                  <a:cs typeface="+mn-cs"/>
                </a:rPr>
                <a:t>.</a:t>
              </a:r>
              <a:endParaRPr kumimoji="0" lang="zh-CN" altLang="en-US" sz="8800" b="1" i="0" u="none" strike="noStrike" kern="1200" cap="none" spc="50" normalizeH="0" baseline="0" noProof="0" dirty="0">
                <a:ln>
                  <a:noFill/>
                </a:ln>
                <a:solidFill>
                  <a:srgbClr val="1C6299"/>
                </a:solidFill>
                <a:effectLst/>
                <a:uLnTx/>
                <a:uFillTx/>
                <a:latin typeface="Arial" panose="020B0604020202090204"/>
                <a:ea typeface="微软雅黑" panose="020B0503020204020204" pitchFamily="34" charset="-122"/>
                <a:cs typeface="+mn-cs"/>
              </a:endParaRPr>
            </a:p>
          </p:txBody>
        </p:sp>
        <p:sp>
          <p:nvSpPr>
            <p:cNvPr id="38" name="文本框 37"/>
            <p:cNvSpPr txBox="1"/>
            <p:nvPr/>
          </p:nvSpPr>
          <p:spPr>
            <a:xfrm>
              <a:off x="1320669" y="5117804"/>
              <a:ext cx="738664" cy="1169551"/>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600" normalizeH="0" baseline="0" noProof="0" dirty="0">
                  <a:ln>
                    <a:noFill/>
                  </a:ln>
                  <a:solidFill>
                    <a:srgbClr val="1C6299"/>
                  </a:solidFill>
                  <a:effectLst/>
                  <a:uLnTx/>
                  <a:uFillTx/>
                  <a:latin typeface="Arial" panose="020B0604020202090204"/>
                  <a:ea typeface="微软雅黑" panose="020B0503020204020204" pitchFamily="34" charset="-122"/>
                  <a:cs typeface="+mn-cs"/>
                </a:rPr>
                <a:t>目录</a:t>
              </a:r>
              <a:endParaRPr kumimoji="0" lang="zh-CN" altLang="en-US" sz="3600" b="1" i="0" u="none" strike="noStrike" kern="1200" cap="none" spc="600" normalizeH="0" baseline="0" noProof="0" dirty="0">
                <a:ln>
                  <a:noFill/>
                </a:ln>
                <a:solidFill>
                  <a:srgbClr val="1C6299"/>
                </a:solidFill>
                <a:effectLst/>
                <a:uLnTx/>
                <a:uFillTx/>
                <a:latin typeface="Arial" panose="020B0604020202090204"/>
                <a:ea typeface="微软雅黑" panose="020B0503020204020204" pitchFamily="34" charset="-122"/>
                <a:cs typeface="+mn-cs"/>
              </a:endParaRPr>
            </a:p>
          </p:txBody>
        </p:sp>
      </p:grpSp>
      <p:grpSp>
        <p:nvGrpSpPr>
          <p:cNvPr id="39" name="组合 38"/>
          <p:cNvGrpSpPr/>
          <p:nvPr/>
        </p:nvGrpSpPr>
        <p:grpSpPr>
          <a:xfrm>
            <a:off x="10718598" y="6315848"/>
            <a:ext cx="1052654" cy="108000"/>
            <a:chOff x="10467218" y="6126091"/>
            <a:chExt cx="1052654" cy="108000"/>
          </a:xfrm>
          <a:gradFill>
            <a:gsLst>
              <a:gs pos="0">
                <a:srgbClr val="1C6299"/>
              </a:gs>
              <a:gs pos="100000">
                <a:srgbClr val="5C307D">
                  <a:alpha val="40000"/>
                </a:srgbClr>
              </a:gs>
            </a:gsLst>
            <a:lin ang="0" scaled="0"/>
          </a:gradFill>
        </p:grpSpPr>
        <p:sp>
          <p:nvSpPr>
            <p:cNvPr id="40" name="椭圆 39"/>
            <p:cNvSpPr/>
            <p:nvPr/>
          </p:nvSpPr>
          <p:spPr>
            <a:xfrm>
              <a:off x="10467218"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sp>
          <p:nvSpPr>
            <p:cNvPr id="41" name="椭圆 40"/>
            <p:cNvSpPr/>
            <p:nvPr/>
          </p:nvSpPr>
          <p:spPr>
            <a:xfrm>
              <a:off x="10703381"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sp>
          <p:nvSpPr>
            <p:cNvPr id="42" name="椭圆 41"/>
            <p:cNvSpPr/>
            <p:nvPr/>
          </p:nvSpPr>
          <p:spPr>
            <a:xfrm>
              <a:off x="10939545"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sp>
          <p:nvSpPr>
            <p:cNvPr id="43" name="椭圆 42"/>
            <p:cNvSpPr/>
            <p:nvPr/>
          </p:nvSpPr>
          <p:spPr>
            <a:xfrm>
              <a:off x="11175708"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sp>
          <p:nvSpPr>
            <p:cNvPr id="44" name="椭圆 43"/>
            <p:cNvSpPr/>
            <p:nvPr/>
          </p:nvSpPr>
          <p:spPr>
            <a:xfrm>
              <a:off x="11411872" y="6126091"/>
              <a:ext cx="108000" cy="108000"/>
            </a:xfrm>
            <a:prstGeom prst="ellipse">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C307D"/>
                </a:solidFill>
                <a:effectLst/>
                <a:uLnTx/>
                <a:uFillTx/>
                <a:latin typeface="Arial" panose="020B0604020202090204"/>
                <a:ea typeface="微软雅黑" panose="020B0503020204020204" pitchFamily="34" charset="-122"/>
                <a:cs typeface="+mn-cs"/>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1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3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四种方式</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46" name="TextBox 205"/>
          <p:cNvSpPr txBox="1"/>
          <p:nvPr/>
        </p:nvSpPr>
        <p:spPr>
          <a:xfrm>
            <a:off x="661670" y="1526540"/>
            <a:ext cx="6336665" cy="193802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社交关系激励</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更侧重于通过参与者为了维护自己在社会网络中的地位、荣誉等而带来的积极性和主动性来提高感知任务的质量</a:t>
            </a:r>
            <a:endPar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SEW的方式——一种基于裙带关系(nepotism)的激励机制</a:t>
            </a:r>
            <a:endPar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p:txBody>
      </p:sp>
      <p:sp>
        <p:nvSpPr>
          <p:cNvPr id="3" name="TextBox 205"/>
          <p:cNvSpPr txBox="1"/>
          <p:nvPr/>
        </p:nvSpPr>
        <p:spPr>
          <a:xfrm>
            <a:off x="661670" y="4144010"/>
            <a:ext cx="4515485" cy="101473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虚拟积分激励</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可以用来结合报酬支付和娱乐游戏的方式</a:t>
            </a:r>
            <a:endPar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p:txBody>
      </p:sp>
      <p:pic>
        <p:nvPicPr>
          <p:cNvPr id="2" name="图片 1"/>
          <p:cNvPicPr>
            <a:picLocks noChangeAspect="1"/>
          </p:cNvPicPr>
          <p:nvPr/>
        </p:nvPicPr>
        <p:blipFill>
          <a:blip r:embed="rId2"/>
          <a:stretch>
            <a:fillRect/>
          </a:stretch>
        </p:blipFill>
        <p:spPr>
          <a:xfrm>
            <a:off x="6830695" y="1397635"/>
            <a:ext cx="4627245" cy="2746375"/>
          </a:xfrm>
          <a:prstGeom prst="rect">
            <a:avLst/>
          </a:prstGeom>
        </p:spPr>
      </p:pic>
      <p:sp>
        <p:nvSpPr>
          <p:cNvPr id="4" name="TextBox 205"/>
          <p:cNvSpPr txBox="1"/>
          <p:nvPr/>
        </p:nvSpPr>
        <p:spPr>
          <a:xfrm>
            <a:off x="661670" y="5924550"/>
            <a:ext cx="10857230" cy="64516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Luo T, Kanhere SS, Tan HP. SEW-Ing a simple endorsement Web to incentivize trustworthy participatory sensing. In: Proc. of 2014 the 11th Annual IEEE Int’l Conf. on Sensing, Communication, and Networking (SECON). IEEE, 2014. 636</a:t>
            </a:r>
            <a:r>
              <a:rPr kumimoji="0" lang="en-US" altLang="zh-CN"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644. [doi: 10.1109/ SAHCN.2014.6990404]</a:t>
            </a:r>
            <a:endPar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六个核心</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5" name="图片 4"/>
          <p:cNvPicPr>
            <a:picLocks noChangeAspect="1"/>
          </p:cNvPicPr>
          <p:nvPr/>
        </p:nvPicPr>
        <p:blipFill>
          <a:blip r:embed="rId2"/>
          <a:stretch>
            <a:fillRect/>
          </a:stretch>
        </p:blipFill>
        <p:spPr>
          <a:xfrm>
            <a:off x="1431925" y="1797685"/>
            <a:ext cx="9315450" cy="2438400"/>
          </a:xfrm>
          <a:prstGeom prst="rect">
            <a:avLst/>
          </a:prstGeom>
        </p:spPr>
      </p:pic>
      <p:sp>
        <p:nvSpPr>
          <p:cNvPr id="6" name="TextBox 205"/>
          <p:cNvSpPr txBox="1"/>
          <p:nvPr/>
        </p:nvSpPr>
        <p:spPr>
          <a:xfrm>
            <a:off x="4564380" y="4337050"/>
            <a:ext cx="3063875"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noProof="0" dirty="0">
                <a:ln>
                  <a:noFill/>
                </a:ln>
                <a:solidFill>
                  <a:prstClr val="black"/>
                </a:solidFill>
                <a:effectLst/>
                <a:uLnTx/>
                <a:uFillTx/>
                <a:latin typeface="楷体" panose="02010609060101010101" charset="-122"/>
                <a:ea typeface="楷体" panose="02010609060101010101" charset="-122"/>
                <a:cs typeface="Times New Roman" panose="02020703060505090304" pitchFamily="18" charset="0"/>
              </a:rPr>
              <a:t>群体感知激励核心研究问题分类</a:t>
            </a:r>
            <a:endParaRPr kumimoji="0" lang="zh-CN" altLang="en-US" sz="1600" b="1" i="0" u="none" strike="noStrike" kern="1200" cap="none" spc="0" normalizeH="0" noProof="0" dirty="0">
              <a:ln>
                <a:noFill/>
              </a:ln>
              <a:solidFill>
                <a:prstClr val="black"/>
              </a:solidFill>
              <a:effectLst/>
              <a:uLnTx/>
              <a:uFillTx/>
              <a:latin typeface="楷体" panose="02010609060101010101" charset="-122"/>
              <a:ea typeface="楷体" panose="02010609060101010101"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参与水平</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 name="TextBox 205"/>
          <p:cNvSpPr txBox="1"/>
          <p:nvPr/>
        </p:nvSpPr>
        <p:spPr>
          <a:xfrm>
            <a:off x="667385" y="1395095"/>
            <a:ext cx="10857865" cy="119888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短期(short-term)激励</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中，</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对于很少被选为</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支付报酬对象</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的用户</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会失去兴趣而退出群智感知系统</a:t>
            </a:r>
            <a:endPar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Thepvilojanapong 等人提出参与敏感(participation-aware)的激励机制</a:t>
            </a:r>
            <a:endPar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p:txBody>
      </p:sp>
      <p:sp>
        <p:nvSpPr>
          <p:cNvPr id="4" name="TextBox 205"/>
          <p:cNvSpPr txBox="1"/>
          <p:nvPr/>
        </p:nvSpPr>
        <p:spPr>
          <a:xfrm>
            <a:off x="1080770" y="3198495"/>
            <a:ext cx="5478145" cy="46037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schemeClr val="accent1"/>
                </a:solidFill>
                <a:latin typeface="Times New Roman" panose="02020703060505090304" pitchFamily="18" charset="0"/>
                <a:ea typeface="楷体" panose="02010609060101010101" charset="-122"/>
                <a:cs typeface="Times New Roman" panose="02020703060505090304" pitchFamily="18" charset="0"/>
                <a:sym typeface="+mn-ea"/>
              </a:rPr>
              <a:t>使用平均参与数(</a:t>
            </a:r>
            <a:r>
              <a:rPr lang="zh-CN" altLang="en-US" i="1" noProof="0" dirty="0">
                <a:solidFill>
                  <a:schemeClr val="accent1"/>
                </a:solidFill>
                <a:latin typeface="Times New Roman" panose="02020703060505090304" pitchFamily="18" charset="0"/>
                <a:ea typeface="楷体" panose="02010609060101010101" charset="-122"/>
                <a:cs typeface="Times New Roman" panose="02020703060505090304" pitchFamily="18" charset="0"/>
                <a:sym typeface="+mn-ea"/>
              </a:rPr>
              <a:t>N</a:t>
            </a:r>
            <a:r>
              <a:rPr lang="zh-CN" altLang="en-US" i="1" baseline="-25000" noProof="0" dirty="0">
                <a:solidFill>
                  <a:schemeClr val="accent1"/>
                </a:solidFill>
                <a:latin typeface="Times New Roman" panose="02020703060505090304" pitchFamily="18" charset="0"/>
                <a:ea typeface="楷体" panose="02010609060101010101" charset="-122"/>
                <a:cs typeface="Times New Roman" panose="02020703060505090304" pitchFamily="18" charset="0"/>
                <a:sym typeface="+mn-ea"/>
              </a:rPr>
              <a:t>avg</a:t>
            </a:r>
            <a:r>
              <a:rPr lang="zh-CN" altLang="en-US" noProof="0" dirty="0">
                <a:solidFill>
                  <a:schemeClr val="accent1"/>
                </a:solidFill>
                <a:latin typeface="Times New Roman" panose="02020703060505090304" pitchFamily="18" charset="0"/>
                <a:ea typeface="楷体" panose="02010609060101010101" charset="-122"/>
                <a:cs typeface="Times New Roman" panose="02020703060505090304" pitchFamily="18" charset="0"/>
                <a:sym typeface="+mn-ea"/>
              </a:rPr>
              <a:t>)来定义参与级别(participation level)：</a:t>
            </a:r>
            <a:endParaRPr lang="zh-CN" altLang="en-US" noProof="0" dirty="0">
              <a:solidFill>
                <a:schemeClr val="accent1"/>
              </a:solidFill>
              <a:latin typeface="Times New Roman" panose="02020703060505090304" pitchFamily="18" charset="0"/>
              <a:ea typeface="楷体" panose="02010609060101010101" charset="-122"/>
              <a:cs typeface="Times New Roman" panose="02020703060505090304" pitchFamily="18" charset="0"/>
              <a:sym typeface="+mn-ea"/>
            </a:endParaRPr>
          </a:p>
        </p:txBody>
      </p:sp>
      <p:graphicFrame>
        <p:nvGraphicFramePr>
          <p:cNvPr id="7" name="对象 6">
            <a:hlinkClick r:id="" action="ppaction://ole?verb="/>
          </p:cNvPr>
          <p:cNvGraphicFramePr>
            <a:graphicFrameLocks noChangeAspect="1"/>
          </p:cNvGraphicFramePr>
          <p:nvPr/>
        </p:nvGraphicFramePr>
        <p:xfrm>
          <a:off x="6400800" y="3025775"/>
          <a:ext cx="1078865" cy="910590"/>
        </p:xfrm>
        <a:graphic>
          <a:graphicData uri="http://schemas.openxmlformats.org/presentationml/2006/ole">
            <mc:AlternateContent xmlns:mc="http://schemas.openxmlformats.org/markup-compatibility/2006">
              <mc:Choice xmlns:v="urn:schemas-microsoft-com:vml" Requires="v">
                <p:oleObj spid="_x0000_s1025" name="" r:id="rId2" imgW="812800" imgH="685800" progId="Equation.KSEE3">
                  <p:embed/>
                </p:oleObj>
              </mc:Choice>
              <mc:Fallback>
                <p:oleObj name="" r:id="rId2" imgW="812800" imgH="685800" progId="Equation.KSEE3">
                  <p:embed/>
                  <p:pic>
                    <p:nvPicPr>
                      <p:cNvPr id="0" name="图片 1024"/>
                      <p:cNvPicPr/>
                      <p:nvPr/>
                    </p:nvPicPr>
                    <p:blipFill>
                      <a:blip r:embed="rId3"/>
                      <a:stretch>
                        <a:fillRect/>
                      </a:stretch>
                    </p:blipFill>
                    <p:spPr>
                      <a:xfrm>
                        <a:off x="6400800" y="3025775"/>
                        <a:ext cx="1078865" cy="910590"/>
                      </a:xfrm>
                      <a:prstGeom prst="rect">
                        <a:avLst/>
                      </a:prstGeom>
                    </p:spPr>
                  </p:pic>
                </p:oleObj>
              </mc:Fallback>
            </mc:AlternateContent>
          </a:graphicData>
        </a:graphic>
      </p:graphicFrame>
      <p:sp>
        <p:nvSpPr>
          <p:cNvPr id="9" name="TextBox 205"/>
          <p:cNvSpPr txBox="1"/>
          <p:nvPr/>
        </p:nvSpPr>
        <p:spPr>
          <a:xfrm>
            <a:off x="667385" y="4157980"/>
            <a:ext cx="10857865" cy="119888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群智感知激励机制不仅要提高</a:t>
            </a:r>
            <a:r>
              <a:rPr lang="en-US" altLang="zh-CN" noProof="0" dirty="0">
                <a:solidFill>
                  <a:srgbClr val="FF0000"/>
                </a:solidFill>
                <a:latin typeface="Times New Roman" panose="02020703060505090304" pitchFamily="18" charset="0"/>
                <a:ea typeface="宋体" panose="02010600030101010101" pitchFamily="2" charset="-122"/>
                <a:cs typeface="Times New Roman" panose="02020703060505090304" pitchFamily="18" charset="0"/>
                <a:sym typeface="+mn-ea"/>
              </a:rPr>
              <a:t>参与率</a:t>
            </a:r>
            <a:r>
              <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，还要考虑</a:t>
            </a:r>
            <a:r>
              <a:rPr lang="en-US" altLang="zh-CN" noProof="0" dirty="0">
                <a:solidFill>
                  <a:srgbClr val="FF0000"/>
                </a:solidFill>
                <a:latin typeface="Times New Roman" panose="02020703060505090304" pitchFamily="18" charset="0"/>
                <a:ea typeface="宋体" panose="02010600030101010101" pitchFamily="2" charset="-122"/>
                <a:cs typeface="Times New Roman" panose="02020703060505090304" pitchFamily="18" charset="0"/>
                <a:sym typeface="+mn-ea"/>
              </a:rPr>
              <a:t>参与的长期性</a:t>
            </a:r>
            <a:endPar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不仅要提高参与者的</a:t>
            </a:r>
            <a:r>
              <a:rPr lang="en-US" altLang="zh-CN" noProof="0" dirty="0">
                <a:solidFill>
                  <a:srgbClr val="FF0000"/>
                </a:solidFill>
                <a:latin typeface="Times New Roman" panose="02020703060505090304" pitchFamily="18" charset="0"/>
                <a:ea typeface="宋体" panose="02010600030101010101" pitchFamily="2" charset="-122"/>
                <a:cs typeface="Times New Roman" panose="02020703060505090304" pitchFamily="18" charset="0"/>
                <a:sym typeface="+mn-ea"/>
              </a:rPr>
              <a:t>数量</a:t>
            </a:r>
            <a:r>
              <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，还要提高参与者感知任务的</a:t>
            </a:r>
            <a:r>
              <a:rPr lang="en-US" altLang="zh-CN" noProof="0" dirty="0">
                <a:solidFill>
                  <a:srgbClr val="FF0000"/>
                </a:solidFill>
                <a:latin typeface="Times New Roman" panose="02020703060505090304" pitchFamily="18" charset="0"/>
                <a:ea typeface="宋体" panose="02010600030101010101" pitchFamily="2" charset="-122"/>
                <a:cs typeface="Times New Roman" panose="02020703060505090304" pitchFamily="18" charset="0"/>
                <a:sym typeface="+mn-ea"/>
              </a:rPr>
              <a:t>活跃度</a:t>
            </a:r>
            <a:endPar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p:txBody>
      </p:sp>
      <p:sp>
        <p:nvSpPr>
          <p:cNvPr id="10" name="TextBox 205"/>
          <p:cNvSpPr txBox="1"/>
          <p:nvPr/>
        </p:nvSpPr>
        <p:spPr>
          <a:xfrm>
            <a:off x="-6985" y="5924550"/>
            <a:ext cx="12192635" cy="64516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Thepvilojanapong N, Zhang K, Tsujimori T, Ohta Y, Zhao Y, Tobe Y. Participation-Aware incentive for active crowd sensing. In: Proc. of 2013 IEEE the 10th Int’l Conf. on High Performance Computing and Communications &amp; 2013 IEEE Int’l Conf. on Embedded and Ubiquitous Computing (HPCC_EUC). IEEE, 2013. 2127</a:t>
            </a:r>
            <a:r>
              <a:rPr kumimoji="0" lang="en-US" altLang="zh-CN"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2134. [doi: 10.1109/HPCC.and.EUC.2013.305]</a:t>
            </a:r>
            <a:endPar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完成质量</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 name="TextBox 205"/>
          <p:cNvSpPr txBox="1"/>
          <p:nvPr/>
        </p:nvSpPr>
        <p:spPr>
          <a:xfrm>
            <a:off x="667385" y="1266190"/>
            <a:ext cx="10857865" cy="249174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基于位置：</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在位置相关的群智感知中</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用户的位置信息会影响数据质量</a:t>
            </a:r>
            <a:endPar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在热点区域容易招募覆盖范围广泛的参与者，但是在非热点区域，往往很少有参与者参与感知任务</a:t>
            </a:r>
            <a:endPar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       </a:t>
            </a:r>
            <a:r>
              <a:rPr lang="en-US" altLang="zh-CN" sz="2400"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a:t>
            </a:r>
            <a:r>
              <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基于群智感知的无线室内定位过程中</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a:t>
            </a:r>
            <a:r>
              <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数据收集的质量是与数据采集的位置相关的</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a:t>
            </a:r>
            <a:r>
              <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针对这种情况</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，下面文献</a:t>
            </a:r>
            <a:r>
              <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提出了可控的激励机制(steered incentive)</a:t>
            </a:r>
            <a:endPar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p:txBody>
      </p:sp>
      <p:pic>
        <p:nvPicPr>
          <p:cNvPr id="3" name="图片 2"/>
          <p:cNvPicPr>
            <a:picLocks noChangeAspect="1"/>
          </p:cNvPicPr>
          <p:nvPr/>
        </p:nvPicPr>
        <p:blipFill>
          <a:blip r:embed="rId2"/>
          <a:stretch>
            <a:fillRect/>
          </a:stretch>
        </p:blipFill>
        <p:spPr>
          <a:xfrm>
            <a:off x="3220085" y="4057650"/>
            <a:ext cx="5753100" cy="1733550"/>
          </a:xfrm>
          <a:prstGeom prst="rect">
            <a:avLst/>
          </a:prstGeom>
        </p:spPr>
      </p:pic>
      <p:sp>
        <p:nvSpPr>
          <p:cNvPr id="5" name="TextBox 205"/>
          <p:cNvSpPr txBox="1"/>
          <p:nvPr/>
        </p:nvSpPr>
        <p:spPr>
          <a:xfrm>
            <a:off x="667385" y="5924550"/>
            <a:ext cx="10788015" cy="64516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Kawajiri R, Shimosaka M, Kahima H. Steered crowdsensing: Incentive design towards quality-oriented place-centric crowdsensing. In: Proc. of the 2014 ACM Int’l Joint Conf. on Pervasive and Ubiquitous Computing. ACM Press, 2014. 691</a:t>
            </a:r>
            <a:r>
              <a:rPr kumimoji="0" lang="en-US" altLang="zh-CN"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701. [doi: 10.1145/ 2632048.2636064]</a:t>
            </a:r>
            <a:endParaRPr kumimoji="0" lang="zh-CN" altLang="en-US" sz="1200" b="0"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支付控制</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graphicFrame>
        <p:nvGraphicFramePr>
          <p:cNvPr id="4" name="表格 3"/>
          <p:cNvGraphicFramePr/>
          <p:nvPr>
            <p:custDataLst>
              <p:tags r:id="rId2"/>
            </p:custDataLst>
          </p:nvPr>
        </p:nvGraphicFramePr>
        <p:xfrm>
          <a:off x="1823085" y="2527935"/>
          <a:ext cx="8533130" cy="1802130"/>
        </p:xfrm>
        <a:graphic>
          <a:graphicData uri="http://schemas.openxmlformats.org/drawingml/2006/table">
            <a:tbl>
              <a:tblPr firstRow="1" bandRow="1">
                <a:tableStyleId>{5C22544A-7EE6-4342-B048-85BDC9FD1C3A}</a:tableStyleId>
              </a:tblPr>
              <a:tblGrid>
                <a:gridCol w="2461895"/>
                <a:gridCol w="6071235"/>
              </a:tblGrid>
              <a:tr h="896620">
                <a:tc>
                  <a:txBody>
                    <a:bodyPr/>
                    <a:p>
                      <a:pPr algn="ctr">
                        <a:buNone/>
                      </a:pPr>
                      <a:r>
                        <a:rPr lang="zh-CN" altLang="en-US" sz="2000"/>
                        <a:t>最小支付</a:t>
                      </a:r>
                      <a:endParaRPr lang="zh-CN" altLang="en-US" sz="2000"/>
                    </a:p>
                  </a:txBody>
                  <a:tcPr anchor="ctr" anchorCtr="0">
                    <a:solidFill>
                      <a:schemeClr val="accent1">
                        <a:lumMod val="60000"/>
                        <a:lumOff val="40000"/>
                      </a:schemeClr>
                    </a:solidFill>
                  </a:tcPr>
                </a:tc>
                <a:tc>
                  <a:txBody>
                    <a:bodyPr/>
                    <a:p>
                      <a:pPr algn="ctr">
                        <a:buNone/>
                      </a:pPr>
                      <a:r>
                        <a:rPr lang="zh-CN" altLang="en-US" sz="1600" b="0">
                          <a:solidFill>
                            <a:schemeClr val="tx1"/>
                          </a:solidFill>
                          <a:latin typeface="Times New Roman" panose="02020703060505090304" pitchFamily="18" charset="0"/>
                          <a:ea typeface="宋体" panose="02010600030101010101" pitchFamily="2" charset="-122"/>
                          <a:cs typeface="Times New Roman" panose="02020703060505090304" pitchFamily="18" charset="0"/>
                        </a:rPr>
                        <a:t>在支付代价最小的情况下实现线上实时激励机制,保证至少若干个参与者被选中参与感知任务</a:t>
                      </a:r>
                      <a:endParaRPr lang="zh-CN" altLang="en-US" sz="1600" b="0">
                        <a:solidFill>
                          <a:schemeClr val="tx1"/>
                        </a:solidFill>
                        <a:latin typeface="Times New Roman" panose="02020703060505090304" pitchFamily="18" charset="0"/>
                        <a:ea typeface="宋体" panose="02010600030101010101" pitchFamily="2" charset="-122"/>
                        <a:cs typeface="Times New Roman" panose="02020703060505090304" pitchFamily="18" charset="0"/>
                      </a:endParaRPr>
                    </a:p>
                  </a:txBody>
                  <a:tcPr anchor="ctr" anchorCtr="0">
                    <a:solidFill>
                      <a:schemeClr val="accent1">
                        <a:lumMod val="20000"/>
                        <a:lumOff val="80000"/>
                      </a:schemeClr>
                    </a:solidFill>
                  </a:tcPr>
                </a:tc>
              </a:tr>
              <a:tr h="905510">
                <a:tc>
                  <a:txBody>
                    <a:bodyPr/>
                    <a:p>
                      <a:pPr algn="ctr">
                        <a:buNone/>
                      </a:pPr>
                      <a:r>
                        <a:rPr lang="zh-CN" altLang="en-US" sz="2000" b="1">
                          <a:solidFill>
                            <a:schemeClr val="bg1"/>
                          </a:solidFill>
                        </a:rPr>
                        <a:t>预算平衡</a:t>
                      </a:r>
                      <a:endParaRPr lang="zh-CN" altLang="en-US" sz="2000" b="1">
                        <a:solidFill>
                          <a:schemeClr val="bg1"/>
                        </a:solidFill>
                      </a:endParaRPr>
                    </a:p>
                  </a:txBody>
                  <a:tcPr anchor="ctr" anchorCtr="0">
                    <a:solidFill>
                      <a:schemeClr val="accent1">
                        <a:lumMod val="60000"/>
                        <a:lumOff val="40000"/>
                      </a:schemeClr>
                    </a:solidFill>
                  </a:tcPr>
                </a:tc>
                <a:tc>
                  <a:txBody>
                    <a:bodyPr/>
                    <a:p>
                      <a:pPr algn="ctr">
                        <a:buNone/>
                      </a:pPr>
                      <a:r>
                        <a:rPr lang="zh-CN" altLang="en-US" sz="1600">
                          <a:latin typeface="宋体" panose="02010600030101010101" pitchFamily="2" charset="-122"/>
                          <a:ea typeface="宋体" panose="02010600030101010101" pitchFamily="2" charset="-122"/>
                          <a:cs typeface="宋体" panose="02010600030101010101" pitchFamily="2" charset="-122"/>
                        </a:rPr>
                        <a:t>首要考虑的是诸如数据质量、完成质量和参与者人数等效用因素,其次是保证支付代价在预算内</a:t>
                      </a:r>
                      <a:endParaRPr lang="zh-CN" altLang="en-US" sz="1600">
                        <a:latin typeface="宋体" panose="02010600030101010101" pitchFamily="2" charset="-122"/>
                        <a:ea typeface="宋体" panose="02010600030101010101" pitchFamily="2" charset="-122"/>
                        <a:cs typeface="宋体" panose="02010600030101010101" pitchFamily="2" charset="-122"/>
                      </a:endParaRPr>
                    </a:p>
                  </a:txBody>
                  <a:tcPr anchor="ctr" anchorCtr="0">
                    <a:solidFill>
                      <a:schemeClr val="accent1">
                        <a:lumMod val="20000"/>
                        <a:lumOff val="80000"/>
                      </a:schemeClr>
                    </a:solidFill>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隐私安全</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 name="TextBox 205"/>
          <p:cNvSpPr txBox="1"/>
          <p:nvPr/>
        </p:nvSpPr>
        <p:spPr>
          <a:xfrm>
            <a:off x="667385" y="1266190"/>
            <a:ext cx="3734435" cy="101473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参与者的隐私：</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主要包括数据隐私和位置隐私</a:t>
            </a:r>
            <a:endPar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p:txBody>
      </p:sp>
      <p:sp>
        <p:nvSpPr>
          <p:cNvPr id="3" name="TextBox 205"/>
          <p:cNvSpPr txBox="1"/>
          <p:nvPr/>
        </p:nvSpPr>
        <p:spPr>
          <a:xfrm>
            <a:off x="667385" y="2561590"/>
            <a:ext cx="4740910" cy="138366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服务器的安全：</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有时参与者为获得报酬,恶意的参与者会上报虚假的数据来</a:t>
            </a:r>
            <a:r>
              <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获得非法报酬</a:t>
            </a:r>
            <a:endParaRPr lang="en-US" alt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p:txBody>
      </p:sp>
      <p:sp>
        <p:nvSpPr>
          <p:cNvPr id="8" name="TextBox 205"/>
          <p:cNvSpPr txBox="1"/>
          <p:nvPr/>
        </p:nvSpPr>
        <p:spPr>
          <a:xfrm>
            <a:off x="6023610" y="1266190"/>
            <a:ext cx="4387215" cy="64516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sz="1600" b="1" i="0" u="none" strike="noStrike" kern="1200" cap="none" spc="0" normalizeH="0" baseline="0" noProof="0" dirty="0">
                <a:ln>
                  <a:noFill/>
                </a:ln>
                <a:solidFill>
                  <a:srgbClr val="FF0000"/>
                </a:solidFill>
                <a:effectLst/>
                <a:uLnTx/>
                <a:uFillTx/>
                <a:latin typeface="Times New Roman" panose="02020703060505090304" pitchFamily="18" charset="0"/>
                <a:ea typeface="楷体" panose="02010609060101010101" charset="-122"/>
                <a:cs typeface="Times New Roman" panose="02020703060505090304" pitchFamily="18" charset="0"/>
              </a:rPr>
              <a:t>基于移动安全代理(MSA)的可扩展的可信模型</a:t>
            </a:r>
            <a:endParaRPr kumimoji="0" sz="1600" b="1" i="0" u="none" strike="noStrike" kern="1200" cap="none" spc="0" normalizeH="0" baseline="0" noProof="0" dirty="0">
              <a:ln>
                <a:noFill/>
              </a:ln>
              <a:solidFill>
                <a:srgbClr val="FF0000"/>
              </a:solidFill>
              <a:effectLst/>
              <a:uLnTx/>
              <a:uFillTx/>
              <a:latin typeface="Times New Roman" panose="02020703060505090304" pitchFamily="18" charset="0"/>
              <a:ea typeface="楷体" panose="02010609060101010101" charset="-122"/>
              <a:cs typeface="Times New Roman" panose="02020703060505090304" pitchFamily="18" charset="0"/>
            </a:endParaRPr>
          </a:p>
        </p:txBody>
      </p:sp>
      <p:sp>
        <p:nvSpPr>
          <p:cNvPr id="9" name="TextBox 205"/>
          <p:cNvSpPr txBox="1"/>
          <p:nvPr/>
        </p:nvSpPr>
        <p:spPr>
          <a:xfrm>
            <a:off x="6023610" y="1985010"/>
            <a:ext cx="4661535" cy="64516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sz="1600" b="1" i="0" u="none" strike="noStrike" kern="1200" cap="none" spc="0" normalizeH="0" baseline="0" noProof="0" dirty="0">
                <a:ln>
                  <a:noFill/>
                </a:ln>
                <a:solidFill>
                  <a:schemeClr val="accent1"/>
                </a:solidFill>
                <a:effectLst/>
                <a:uLnTx/>
                <a:uFillTx/>
                <a:latin typeface="Times New Roman" panose="02020703060505090304" pitchFamily="18" charset="0"/>
                <a:ea typeface="楷体" panose="02010609060101010101" charset="-122"/>
                <a:cs typeface="Times New Roman" panose="02020703060505090304" pitchFamily="18" charset="0"/>
              </a:rPr>
              <a:t>无知识攻击</a:t>
            </a:r>
            <a:r>
              <a:rPr kumimoji="0" lang="en-US" sz="1600" b="1" i="0" u="none" strike="noStrike" kern="1200" cap="none" spc="0" normalizeH="0" baseline="0" noProof="0" dirty="0">
                <a:ln>
                  <a:noFill/>
                </a:ln>
                <a:solidFill>
                  <a:schemeClr val="accent1"/>
                </a:solidFill>
                <a:effectLst/>
                <a:uLnTx/>
                <a:uFillTx/>
                <a:latin typeface="Times New Roman" panose="02020703060505090304" pitchFamily="18" charset="0"/>
                <a:ea typeface="楷体" panose="02010609060101010101" charset="-122"/>
                <a:cs typeface="Times New Roman" panose="02020703060505090304" pitchFamily="18" charset="0"/>
              </a:rPr>
              <a:t>	</a:t>
            </a:r>
            <a:r>
              <a:rPr lang="en-US" altLang="zh-CN" sz="2400" noProof="0" dirty="0">
                <a:solidFill>
                  <a:prstClr val="black"/>
                </a:solidFill>
                <a:latin typeface="Times New Roman" panose="02020703060505090304" pitchFamily="18" charset="0"/>
                <a:cs typeface="Times New Roman" panose="02020703060505090304" pitchFamily="18" charset="0"/>
                <a:sym typeface="+mn-ea"/>
              </a:rPr>
              <a:t>·</a:t>
            </a:r>
            <a:r>
              <a:rPr noProof="0" dirty="0">
                <a:solidFill>
                  <a:schemeClr val="accent1"/>
                </a:solidFill>
                <a:latin typeface="Times New Roman" panose="02020703060505090304" pitchFamily="18" charset="0"/>
                <a:ea typeface="楷体" panose="02010609060101010101" charset="-122"/>
                <a:cs typeface="Times New Roman" panose="02020703060505090304" pitchFamily="18" charset="0"/>
                <a:sym typeface="+mn-ea"/>
              </a:rPr>
              <a:t>部分知识攻击</a:t>
            </a:r>
            <a:r>
              <a:rPr lang="en-US" noProof="0" dirty="0">
                <a:solidFill>
                  <a:schemeClr val="accent1"/>
                </a:solidFill>
                <a:latin typeface="Times New Roman" panose="02020703060505090304" pitchFamily="18" charset="0"/>
                <a:ea typeface="楷体" panose="02010609060101010101" charset="-122"/>
                <a:cs typeface="Times New Roman" panose="02020703060505090304" pitchFamily="18" charset="0"/>
                <a:sym typeface="+mn-ea"/>
              </a:rPr>
              <a:t>	    </a:t>
            </a:r>
            <a:r>
              <a:rPr lang="en-US" altLang="zh-CN" sz="2400" noProof="0" dirty="0">
                <a:solidFill>
                  <a:prstClr val="black"/>
                </a:solidFill>
                <a:latin typeface="Times New Roman" panose="02020703060505090304" pitchFamily="18" charset="0"/>
                <a:cs typeface="Times New Roman" panose="02020703060505090304" pitchFamily="18" charset="0"/>
                <a:sym typeface="+mn-ea"/>
              </a:rPr>
              <a:t>·</a:t>
            </a:r>
            <a:r>
              <a:rPr noProof="0" dirty="0">
                <a:solidFill>
                  <a:schemeClr val="accent1"/>
                </a:solidFill>
                <a:latin typeface="Times New Roman" panose="02020703060505090304" pitchFamily="18" charset="0"/>
                <a:ea typeface="楷体" panose="02010609060101010101" charset="-122"/>
                <a:cs typeface="Times New Roman" panose="02020703060505090304" pitchFamily="18" charset="0"/>
                <a:sym typeface="+mn-ea"/>
              </a:rPr>
              <a:t>交互知识攻击</a:t>
            </a:r>
            <a:endParaRPr noProof="0" dirty="0">
              <a:solidFill>
                <a:schemeClr val="accent1"/>
              </a:solidFill>
              <a:latin typeface="Times New Roman" panose="02020703060505090304" pitchFamily="18" charset="0"/>
              <a:ea typeface="楷体" panose="02010609060101010101" charset="-122"/>
              <a:cs typeface="Times New Roman" panose="02020703060505090304" pitchFamily="18" charset="0"/>
              <a:sym typeface="+mn-ea"/>
            </a:endParaRPr>
          </a:p>
        </p:txBody>
      </p:sp>
      <p:sp>
        <p:nvSpPr>
          <p:cNvPr id="10" name="TextBox 205"/>
          <p:cNvSpPr txBox="1"/>
          <p:nvPr/>
        </p:nvSpPr>
        <p:spPr>
          <a:xfrm>
            <a:off x="1399540" y="4081145"/>
            <a:ext cx="3114040" cy="119888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sz="1600" b="1" i="0" u="none" strike="noStrike" kern="1200" cap="none" spc="0" normalizeH="0" baseline="0" noProof="0" dirty="0">
                <a:ln>
                  <a:noFill/>
                </a:ln>
                <a:solidFill>
                  <a:schemeClr val="accent1"/>
                </a:solidFill>
                <a:effectLst/>
                <a:uLnTx/>
                <a:uFillTx/>
                <a:latin typeface="Times New Roman" panose="02020703060505090304" pitchFamily="18" charset="0"/>
                <a:ea typeface="楷体" panose="02010609060101010101" charset="-122"/>
                <a:cs typeface="Times New Roman" panose="02020703060505090304" pitchFamily="18" charset="0"/>
              </a:rPr>
              <a:t>通过第三方可信平台(TTP)实现</a:t>
            </a:r>
            <a:endParaRPr kumimoji="0" sz="1600" b="1" i="0" u="none" strike="noStrike" kern="1200" cap="none" spc="0" normalizeH="0" baseline="0" noProof="0" dirty="0">
              <a:ln>
                <a:noFill/>
              </a:ln>
              <a:solidFill>
                <a:schemeClr val="accent1"/>
              </a:solidFill>
              <a:effectLst/>
              <a:uLnTx/>
              <a:uFillTx/>
              <a:latin typeface="Times New Roman" panose="02020703060505090304" pitchFamily="18" charset="0"/>
              <a:ea typeface="楷体" panose="02010609060101010101"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lang="en-US" altLang="zh-CN" sz="2400" noProof="0" dirty="0">
                <a:solidFill>
                  <a:prstClr val="black"/>
                </a:solidFill>
                <a:latin typeface="Times New Roman" panose="02020703060505090304" pitchFamily="18" charset="0"/>
                <a:cs typeface="Times New Roman" panose="02020703060505090304" pitchFamily="18" charset="0"/>
                <a:sym typeface="+mn-ea"/>
              </a:rPr>
              <a:t>·</a:t>
            </a:r>
            <a:r>
              <a:rPr noProof="0" dirty="0">
                <a:solidFill>
                  <a:schemeClr val="accent1"/>
                </a:solidFill>
                <a:latin typeface="楷体" panose="02010609060101010101" charset="-122"/>
                <a:ea typeface="楷体" panose="02010609060101010101" charset="-122"/>
                <a:cs typeface="Times New Roman" panose="02020703060505090304" pitchFamily="18" charset="0"/>
                <a:sym typeface="+mn-ea"/>
              </a:rPr>
              <a:t>通过盲签名和委托技术实现</a:t>
            </a:r>
            <a:endParaRPr kumimoji="0" sz="1600" b="1" i="0" u="none" strike="noStrike" kern="1200" cap="none" spc="0" normalizeH="0" baseline="0" noProof="0" dirty="0">
              <a:ln>
                <a:noFill/>
              </a:ln>
              <a:solidFill>
                <a:schemeClr val="accent1"/>
              </a:solidFill>
              <a:effectLst/>
              <a:uLnTx/>
              <a:uFillTx/>
              <a:latin typeface="Times New Roman" panose="02020703060505090304" pitchFamily="18" charset="0"/>
              <a:ea typeface="楷体" panose="02010609060101010101" charset="-122"/>
              <a:cs typeface="Times New Roman" panose="02020703060505090304" pitchFamily="18" charset="0"/>
            </a:endParaRPr>
          </a:p>
        </p:txBody>
      </p:sp>
      <p:pic>
        <p:nvPicPr>
          <p:cNvPr id="12" name="图片 11"/>
          <p:cNvPicPr>
            <a:picLocks noChangeAspect="1"/>
          </p:cNvPicPr>
          <p:nvPr/>
        </p:nvPicPr>
        <p:blipFill>
          <a:blip r:embed="rId2"/>
          <a:stretch>
            <a:fillRect/>
          </a:stretch>
        </p:blipFill>
        <p:spPr>
          <a:xfrm>
            <a:off x="6162040" y="2981960"/>
            <a:ext cx="4110355" cy="22980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8" grpId="1"/>
      <p:bldP spid="9" grpId="1"/>
      <p:bldP spid="10" grpId="0"/>
      <p:bldP spid="1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5768975"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群体感知的激励机制</a:t>
            </a:r>
            <a:r>
              <a:rPr kumimoji="0" lang="en-US" alt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a:t>
            </a: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未来研究方向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 name="TextBox 205"/>
          <p:cNvSpPr txBox="1"/>
          <p:nvPr/>
        </p:nvSpPr>
        <p:spPr>
          <a:xfrm>
            <a:off x="667385" y="1266190"/>
            <a:ext cx="10852150" cy="267652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参与者移动性</a:t>
            </a:r>
            <a:r>
              <a:rPr kumimoji="0" lang="zh-CN"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（自适应性）</a:t>
            </a:r>
            <a:r>
              <a:rPr kumimoji="0" 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目前的激励机制考虑了用户的位置信息</a:t>
            </a:r>
            <a:r>
              <a:rPr kumimoji="0" 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但是对用户位置的移动性研究不足</a:t>
            </a:r>
            <a:endPar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lang="en-US" altLang="zh-CN" sz="2400" noProof="0" dirty="0">
                <a:solidFill>
                  <a:prstClr val="black"/>
                </a:solidFill>
                <a:latin typeface="Times New Roman" panose="02020703060505090304" pitchFamily="18" charset="0"/>
                <a:cs typeface="Times New Roman" panose="02020703060505090304" pitchFamily="18" charset="0"/>
                <a:sym typeface="+mn-ea"/>
              </a:rPr>
              <a:t>·</a:t>
            </a:r>
            <a:r>
              <a:rPr noProof="0" dirty="0">
                <a:solidFill>
                  <a:srgbClr val="FF0000"/>
                </a:solidFill>
                <a:latin typeface="Times New Roman" panose="02020703060505090304" pitchFamily="18" charset="0"/>
                <a:ea typeface="宋体" panose="02010600030101010101" pitchFamily="2" charset="-122"/>
                <a:cs typeface="Times New Roman" panose="02020703060505090304" pitchFamily="18" charset="0"/>
                <a:sym typeface="+mn-ea"/>
              </a:rPr>
              <a:t>以参与者为中心</a:t>
            </a:r>
            <a:r>
              <a:rPr 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a:t>
            </a:r>
            <a:r>
              <a:rPr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目前大部分激励机制是在服务器端进行的</a:t>
            </a:r>
            <a:r>
              <a:rPr 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a:t>
            </a:r>
            <a:r>
              <a:rPr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因此考虑更多的是服务器的效益最大</a:t>
            </a:r>
            <a:r>
              <a:rPr kumimoji="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化</a:t>
            </a:r>
            <a:endParaRPr kumimoji="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lang="en-US" altLang="zh-CN" sz="2400" noProof="0" dirty="0">
                <a:solidFill>
                  <a:prstClr val="black"/>
                </a:solidFill>
                <a:latin typeface="Times New Roman" panose="02020703060505090304" pitchFamily="18" charset="0"/>
                <a:cs typeface="Times New Roman" panose="02020703060505090304" pitchFamily="18" charset="0"/>
                <a:sym typeface="+mn-ea"/>
              </a:rPr>
              <a:t>·</a:t>
            </a:r>
            <a:r>
              <a:rPr noProof="0" dirty="0">
                <a:solidFill>
                  <a:srgbClr val="FF0000"/>
                </a:solidFill>
                <a:latin typeface="Times New Roman" panose="02020703060505090304" pitchFamily="18" charset="0"/>
                <a:ea typeface="宋体" panose="02010600030101010101" pitchFamily="2" charset="-122"/>
                <a:cs typeface="Times New Roman" panose="02020703060505090304" pitchFamily="18" charset="0"/>
                <a:sym typeface="+mn-ea"/>
              </a:rPr>
              <a:t>潜在激励因素</a:t>
            </a:r>
            <a:r>
              <a:rPr lang="zh-CN"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：多种激励</a:t>
            </a:r>
            <a:r>
              <a:rPr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方式的混合能够弥补不同机制的不足,起到更好的激励作用</a:t>
            </a:r>
            <a:endParaRPr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a:p>
            <a:pPr marL="0" marR="0" lvl="0" indent="0" algn="l" defTabSz="1375410" rtl="0">
              <a:lnSpc>
                <a:spcPct val="15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协同</a:t>
            </a:r>
            <a:r>
              <a:rPr kumimoji="0" lang="zh-CN" sz="1600" b="1" i="0" u="none" strike="noStrike" kern="1200" cap="none" spc="0" normalizeH="0" baseline="0" noProof="0" dirty="0">
                <a:ln>
                  <a:noFill/>
                </a:ln>
                <a:solidFill>
                  <a:schemeClr val="tx1"/>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移动群智感知中可能存在结构和通信模式都不相同的异质用户，目前的激励机制的研究很少考虑异质用户间的协同工作</a:t>
            </a:r>
            <a:endPar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330"/>
            <a:ext cx="5768975" cy="817880"/>
          </a:xfrm>
          <a:prstGeom prst="rect">
            <a:avLst/>
          </a:prstGeom>
          <a:ln>
            <a:noFill/>
          </a:ln>
        </p:spPr>
        <p:txBody>
          <a:bodyPr vert="horz" lIns="0" tIns="45720" rIns="91440" bIns="45720" rtlCol="0" anchor="b" anchorCtr="0">
            <a:normAutofit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群体感知面临的挑战</a:t>
            </a:r>
            <a:endPar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 name="TextBox 205"/>
          <p:cNvSpPr txBox="1"/>
          <p:nvPr/>
        </p:nvSpPr>
        <p:spPr>
          <a:xfrm>
            <a:off x="667385" y="1266190"/>
            <a:ext cx="10852150" cy="304609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需要构建群</a:t>
            </a:r>
            <a:r>
              <a:rPr kumimoji="0" lang="zh-CN"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体</a:t>
            </a:r>
            <a:r>
              <a:rPr kumimoji="0"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感知网络共性平台</a:t>
            </a:r>
            <a:r>
              <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：目前学术界和工业界设计和开发的各种群智感知应用通常具有相似或者部分重叠的功能，导致这种独立的开发模式十分低效，浪费资源</a:t>
            </a:r>
            <a:endPar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lang="en-US" altLang="zh-CN" sz="2400" noProof="0" dirty="0">
                <a:solidFill>
                  <a:prstClr val="black"/>
                </a:solidFill>
                <a:latin typeface="Times New Roman" panose="02020703060505090304" pitchFamily="18" charset="0"/>
                <a:cs typeface="Times New Roman" panose="02020703060505090304" pitchFamily="18" charset="0"/>
                <a:sym typeface="+mn-ea"/>
              </a:rPr>
              <a:t>·</a:t>
            </a:r>
            <a:r>
              <a:rPr kumimoji="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群</a:t>
            </a:r>
            <a:r>
              <a:rPr kumimoji="0" lang="zh-CN"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体</a:t>
            </a:r>
            <a:r>
              <a:rPr kumimoji="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感知数据的前端处理</a:t>
            </a:r>
            <a:r>
              <a:rPr kumimoji="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：传感器采集到的原始感知数据通常存在冗余，因此，需要设计有效地前端处理算法</a:t>
            </a:r>
            <a:endParaRPr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endParaRPr>
          </a:p>
          <a:p>
            <a:pPr marL="0" marR="0" lvl="0" indent="0" algn="l" defTabSz="1375410" rtl="0">
              <a:lnSpc>
                <a:spcPct val="15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群智感知数据的价值挖掘</a:t>
            </a:r>
            <a:r>
              <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：来自不同的用户、不同的传感器、具有多模态等特征，必须对这些海量的数据进行挖掘才能形成数据到信息的转化</a:t>
            </a:r>
            <a:endParaRPr kumimoji="0"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en-US"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rPr>
              <a:t>群智感知网络的安全与隐私保护</a:t>
            </a:r>
            <a:endParaRPr kumimoji="0" lang="en-US" sz="1600" b="1" i="0" u="none" strike="noStrike" kern="1200" cap="none" spc="0" normalizeH="0" baseline="0" noProof="0" dirty="0">
              <a:ln>
                <a:noFill/>
              </a:ln>
              <a:solidFill>
                <a:srgbClr val="FF0000"/>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pattFill prst="wdUpDiag">
            <a:fgClr>
              <a:schemeClr val="bg1">
                <a:lumMod val="95000"/>
              </a:schemeClr>
            </a:fgClr>
            <a:bgClr>
              <a:schemeClr val="bg1"/>
            </a:bgClr>
          </a:patt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 </a:t>
            </a:r>
            <a:endParaRPr kumimoji="0" lang="en-US" altLang="zh-CN"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59409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8655288" y="6583649"/>
            <a:ext cx="2967479"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2" name="文本框 11"/>
          <p:cNvSpPr txBox="1"/>
          <p:nvPr/>
        </p:nvSpPr>
        <p:spPr>
          <a:xfrm>
            <a:off x="1558171" y="2105561"/>
            <a:ext cx="2507615" cy="26460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300" normalizeH="0" baseline="0" noProof="0" dirty="0">
                <a:ln>
                  <a:noFill/>
                </a:ln>
                <a:gradFill>
                  <a:gsLst>
                    <a:gs pos="98052">
                      <a:schemeClr val="bg1"/>
                    </a:gs>
                    <a:gs pos="0">
                      <a:srgbClr val="1C6299"/>
                    </a:gs>
                    <a:gs pos="100000">
                      <a:schemeClr val="bg1"/>
                    </a:gs>
                  </a:gsLst>
                  <a:lin ang="5400000" scaled="1"/>
                </a:gradFill>
                <a:effectLst/>
                <a:uLnTx/>
                <a:uFillTx/>
                <a:latin typeface="Impact" panose="020B0806030902050204" pitchFamily="34" charset="0"/>
                <a:ea typeface="微软雅黑" panose="020B0503020204020204" pitchFamily="34" charset="-122"/>
                <a:cs typeface="+mn-cs"/>
              </a:rPr>
              <a:t>03</a:t>
            </a:r>
            <a:endParaRPr kumimoji="0" lang="zh-CN" altLang="en-US" sz="16600" b="0" i="0" u="none" strike="noStrike" kern="1200" cap="none" spc="300" normalizeH="0" baseline="0" noProof="0" dirty="0">
              <a:ln>
                <a:noFill/>
              </a:ln>
              <a:gradFill>
                <a:gsLst>
                  <a:gs pos="98052">
                    <a:schemeClr val="bg1"/>
                  </a:gs>
                  <a:gs pos="0">
                    <a:srgbClr val="1C6299"/>
                  </a:gs>
                  <a:gs pos="10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sp>
        <p:nvSpPr>
          <p:cNvPr id="13" name="标题 1"/>
          <p:cNvSpPr txBox="1"/>
          <p:nvPr/>
        </p:nvSpPr>
        <p:spPr>
          <a:xfrm>
            <a:off x="5560176" y="2897506"/>
            <a:ext cx="6713702" cy="1035858"/>
          </a:xfrm>
          <a:prstGeom prst="rect">
            <a:avLst/>
          </a:prstGeom>
        </p:spPr>
        <p:txBody>
          <a:bodyPr vert="horz" lIns="0" tIns="45720" rIns="91440" bIns="45720" rtlCol="0" anchor="ctr" anchorCtr="0">
            <a:normAutofit/>
          </a:bodyPr>
          <a:lstStyle>
            <a:lvl1pPr algn="l" defTabSz="914400" rtl="0" eaLnBrk="1" latinLnBrk="0" hangingPunct="1">
              <a:lnSpc>
                <a:spcPct val="90000"/>
              </a:lnSpc>
              <a:spcBef>
                <a:spcPct val="0"/>
              </a:spcBef>
              <a:buNone/>
              <a:defRPr sz="4000" b="1" kern="1200" spc="10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sym typeface="+mn-ea"/>
              </a:rPr>
              <a:t>群体感知的典型案例</a:t>
            </a:r>
            <a:endParaRPr lang="zh-CN" altLang="en-US" dirty="0">
              <a:latin typeface="微软雅黑" panose="020B0503020204020204" pitchFamily="34" charset="-122"/>
              <a:ea typeface="微软雅黑" panose="020B0503020204020204" pitchFamily="34" charset="-122"/>
              <a:sym typeface="+mn-ea"/>
            </a:endParaRPr>
          </a:p>
        </p:txBody>
      </p:sp>
      <p:cxnSp>
        <p:nvCxnSpPr>
          <p:cNvPr id="15" name="直接连接符 14"/>
          <p:cNvCxnSpPr/>
          <p:nvPr/>
        </p:nvCxnSpPr>
        <p:spPr>
          <a:xfrm>
            <a:off x="4619693" y="2143125"/>
            <a:ext cx="0" cy="2571750"/>
          </a:xfrm>
          <a:prstGeom prst="line">
            <a:avLst/>
          </a:prstGeom>
          <a:noFill/>
          <a:ln w="12700" cap="flat" cmpd="sng" algn="ctr">
            <a:solidFill>
              <a:sysClr val="window" lastClr="FFFFFF">
                <a:lumMod val="50000"/>
              </a:sysClr>
            </a:solidFill>
            <a:prstDash val="dashDot"/>
            <a:miter lim="800000"/>
          </a:ln>
          <a:effectLst/>
        </p:spPr>
      </p:cxnSp>
      <p:sp>
        <p:nvSpPr>
          <p:cNvPr id="17" name="任意多边形: 形状 16"/>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sp>
        <p:nvSpPr>
          <p:cNvPr id="20" name="矩形 19"/>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21" name="文本框 20"/>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3" name="椭圆 22"/>
          <p:cNvSpPr/>
          <p:nvPr/>
        </p:nvSpPr>
        <p:spPr>
          <a:xfrm>
            <a:off x="8917027" y="597107"/>
            <a:ext cx="6452568" cy="5936919"/>
          </a:xfrm>
          <a:prstGeom prst="ellipse">
            <a:avLst/>
          </a:prstGeom>
          <a:blipFill dpi="0" rotWithShape="1">
            <a:blip r:embed="rId2">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fltVal val="0.5"/>
                                          </p:val>
                                        </p:tav>
                                        <p:tav tm="100000">
                                          <p:val>
                                            <p:strVal val="#ppt_x"/>
                                          </p:val>
                                        </p:tav>
                                      </p:tavLst>
                                    </p:anim>
                                    <p:anim calcmode="lin" valueType="num">
                                      <p:cBhvr>
                                        <p:cTn id="18" dur="500" fill="hold"/>
                                        <p:tgtEl>
                                          <p:spTgt spid="15"/>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750"/>
                                        <p:tgtEl>
                                          <p:spTgt spid="13"/>
                                        </p:tgtEl>
                                      </p:cBhvr>
                                    </p:animEffect>
                                    <p:anim calcmode="lin" valueType="num">
                                      <p:cBhvr>
                                        <p:cTn id="23" dur="750" fill="hold"/>
                                        <p:tgtEl>
                                          <p:spTgt spid="13"/>
                                        </p:tgtEl>
                                        <p:attrNameLst>
                                          <p:attrName>ppt_x</p:attrName>
                                        </p:attrNameLst>
                                      </p:cBhvr>
                                      <p:tavLst>
                                        <p:tav tm="0">
                                          <p:val>
                                            <p:strVal val="#ppt_x"/>
                                          </p:val>
                                        </p:tav>
                                        <p:tav tm="100000">
                                          <p:val>
                                            <p:strVal val="#ppt_x"/>
                                          </p:val>
                                        </p:tav>
                                      </p:tavLst>
                                    </p:anim>
                                    <p:anim calcmode="lin" valueType="num">
                                      <p:cBhvr>
                                        <p:cTn id="24"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环境检测</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7" name="标题占位符 1"/>
          <p:cNvSpPr txBox="1"/>
          <p:nvPr/>
        </p:nvSpPr>
        <p:spPr>
          <a:xfrm>
            <a:off x="3197860" y="921385"/>
            <a:ext cx="6321425" cy="817880"/>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mn-ea"/>
              </a:rPr>
              <a:t>环境检测与群智感知</a:t>
            </a:r>
            <a:endPar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 name="矩形 5"/>
          <p:cNvSpPr/>
          <p:nvPr/>
        </p:nvSpPr>
        <p:spPr>
          <a:xfrm>
            <a:off x="929005" y="2075815"/>
            <a:ext cx="5847715" cy="2676525"/>
          </a:xfrm>
          <a:prstGeom prst="rect">
            <a:avLst/>
          </a:prstGeom>
        </p:spPr>
        <p:txBody>
          <a:bodyPr wrap="square">
            <a:spAutoFit/>
          </a:bodyPr>
          <a:p>
            <a:pPr marL="342900" indent="-342900">
              <a:buFont typeface="Arial" panose="020B0604020202090204" pitchFamily="34" charset="0"/>
              <a:buChar char="•"/>
            </a:pPr>
            <a:r>
              <a:rPr lang="zh-CN" altLang="en-US" sz="2400" dirty="0"/>
              <a:t>环境问题是当今社会的普遍问题，我们要对污染物进行定性，定量，系统的监测与分析，进而保护环境。</a:t>
            </a:r>
            <a:endParaRPr lang="zh-CN" altLang="en-US" sz="2400" dirty="0"/>
          </a:p>
          <a:p>
            <a:pPr marL="342900" indent="-342900">
              <a:buFont typeface="Arial" panose="020B0604020202090204" pitchFamily="34" charset="0"/>
              <a:buChar char="•"/>
            </a:pPr>
            <a:endParaRPr lang="zh-CN" altLang="en-US" sz="2400" dirty="0"/>
          </a:p>
          <a:p>
            <a:pPr marL="342900" indent="-342900">
              <a:buFont typeface="Arial" panose="020B0604020202090204" pitchFamily="34" charset="0"/>
              <a:buChar char="•"/>
            </a:pPr>
            <a:r>
              <a:rPr lang="zh-CN" altLang="en-US" sz="2400" dirty="0"/>
              <a:t>群智感知利用更加普适的移动传感器设备，以低成本实现对城市的自然环境大规模监测。</a:t>
            </a:r>
            <a:endParaRPr lang="zh-CN" altLang="zh-CN" sz="2400" dirty="0"/>
          </a:p>
        </p:txBody>
      </p:sp>
      <p:pic>
        <p:nvPicPr>
          <p:cNvPr id="2" name="图片 1"/>
          <p:cNvPicPr>
            <a:picLocks noChangeAspect="1"/>
          </p:cNvPicPr>
          <p:nvPr/>
        </p:nvPicPr>
        <p:blipFill>
          <a:blip r:embed="rId2"/>
          <a:stretch>
            <a:fillRect/>
          </a:stretch>
        </p:blipFill>
        <p:spPr>
          <a:xfrm>
            <a:off x="7105650" y="2075815"/>
            <a:ext cx="4413250" cy="2962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pattFill prst="wdUpDiag">
            <a:fgClr>
              <a:schemeClr val="bg1">
                <a:lumMod val="95000"/>
              </a:schemeClr>
            </a:fgClr>
            <a:bgClr>
              <a:schemeClr val="bg1"/>
            </a:bgClr>
          </a:patt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 </a:t>
            </a:r>
            <a:endParaRPr kumimoji="0" lang="en-US" altLang="zh-CN"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59409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8655288" y="6583649"/>
            <a:ext cx="2967479"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2" name="文本框 11"/>
          <p:cNvSpPr txBox="1"/>
          <p:nvPr/>
        </p:nvSpPr>
        <p:spPr>
          <a:xfrm>
            <a:off x="1558171" y="2105561"/>
            <a:ext cx="2214068" cy="264687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300" normalizeH="0" baseline="0" noProof="0" dirty="0">
                <a:ln>
                  <a:noFill/>
                </a:ln>
                <a:gradFill>
                  <a:gsLst>
                    <a:gs pos="98052">
                      <a:schemeClr val="bg1"/>
                    </a:gs>
                    <a:gs pos="0">
                      <a:srgbClr val="1C6299"/>
                    </a:gs>
                    <a:gs pos="100000">
                      <a:schemeClr val="bg1"/>
                    </a:gs>
                  </a:gsLst>
                  <a:lin ang="5400000" scaled="1"/>
                </a:gradFill>
                <a:effectLst/>
                <a:uLnTx/>
                <a:uFillTx/>
                <a:latin typeface="Impact" panose="020B0806030902050204" pitchFamily="34" charset="0"/>
                <a:ea typeface="微软雅黑" panose="020B0503020204020204" pitchFamily="34" charset="-122"/>
                <a:cs typeface="+mn-cs"/>
              </a:rPr>
              <a:t>01</a:t>
            </a:r>
            <a:endParaRPr kumimoji="0" lang="zh-CN" altLang="en-US" sz="16600" b="0" i="0" u="none" strike="noStrike" kern="1200" cap="none" spc="300" normalizeH="0" baseline="0" noProof="0" dirty="0">
              <a:ln>
                <a:noFill/>
              </a:ln>
              <a:gradFill>
                <a:gsLst>
                  <a:gs pos="98052">
                    <a:schemeClr val="bg1"/>
                  </a:gs>
                  <a:gs pos="0">
                    <a:srgbClr val="1C6299"/>
                  </a:gs>
                  <a:gs pos="10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cxnSp>
        <p:nvCxnSpPr>
          <p:cNvPr id="15" name="直接连接符 14"/>
          <p:cNvCxnSpPr/>
          <p:nvPr/>
        </p:nvCxnSpPr>
        <p:spPr>
          <a:xfrm>
            <a:off x="4619693" y="2143125"/>
            <a:ext cx="0" cy="2571750"/>
          </a:xfrm>
          <a:prstGeom prst="line">
            <a:avLst/>
          </a:prstGeom>
          <a:noFill/>
          <a:ln w="12700" cap="flat" cmpd="sng" algn="ctr">
            <a:solidFill>
              <a:sysClr val="window" lastClr="FFFFFF">
                <a:lumMod val="50000"/>
              </a:sysClr>
            </a:solidFill>
            <a:prstDash val="dashDot"/>
            <a:miter lim="800000"/>
          </a:ln>
          <a:effectLst/>
        </p:spPr>
      </p:cxnSp>
      <p:sp>
        <p:nvSpPr>
          <p:cNvPr id="17" name="任意多边形: 形状 16"/>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sp>
        <p:nvSpPr>
          <p:cNvPr id="20" name="矩形 19"/>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21" name="文本框 20"/>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3" name="椭圆 22"/>
          <p:cNvSpPr/>
          <p:nvPr/>
        </p:nvSpPr>
        <p:spPr>
          <a:xfrm>
            <a:off x="8917027" y="597107"/>
            <a:ext cx="6452568" cy="5936919"/>
          </a:xfrm>
          <a:prstGeom prst="ellipse">
            <a:avLst/>
          </a:prstGeom>
          <a:blipFill dpi="0" rotWithShape="1">
            <a:blip r:embed="rId2">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67" name="圆角矩形 66"/>
          <p:cNvSpPr/>
          <p:nvPr/>
        </p:nvSpPr>
        <p:spPr>
          <a:xfrm>
            <a:off x="5788615" y="1423477"/>
            <a:ext cx="512660" cy="5113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6" tIns="60913" rIns="121826" bIns="60913" anchor="ctr"/>
          <a:p>
            <a:pPr algn="ctr">
              <a:defRPr/>
            </a:pPr>
            <a:r>
              <a:rPr lang="en-US" altLang="zh-CN" sz="4265" dirty="0">
                <a:latin typeface="+mj-lt"/>
                <a:ea typeface="Arial Unicode MS" panose="020B0604020202020204" charset="-122"/>
                <a:cs typeface="Arial Unicode MS" panose="020B0604020202020204" charset="-122"/>
              </a:rPr>
              <a:t>1</a:t>
            </a:r>
            <a:endParaRPr lang="zh-CN" altLang="en-US" sz="4265" dirty="0">
              <a:latin typeface="+mj-lt"/>
              <a:ea typeface="Arial Unicode MS" panose="020B0604020202020204" charset="-122"/>
              <a:cs typeface="Arial Unicode MS" panose="020B0604020202020204" charset="-122"/>
            </a:endParaRPr>
          </a:p>
        </p:txBody>
      </p:sp>
      <p:grpSp>
        <p:nvGrpSpPr>
          <p:cNvPr id="68" name="组合 67"/>
          <p:cNvGrpSpPr/>
          <p:nvPr/>
        </p:nvGrpSpPr>
        <p:grpSpPr>
          <a:xfrm>
            <a:off x="6669671" y="1423479"/>
            <a:ext cx="3921760" cy="511386"/>
            <a:chOff x="6339097" y="1573726"/>
            <a:chExt cx="3926357"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6" rIns="162613" bIns="81306" anchor="ctr"/>
            <a:p>
              <a:pPr algn="ctr">
                <a:defRPr/>
              </a:pPr>
              <a:endParaRPr lang="zh-CN" altLang="en-US" sz="4265" dirty="0">
                <a:latin typeface="+mj-lt"/>
                <a:ea typeface="Arial Unicode MS" panose="020B0604020202020204" charset="-122"/>
                <a:cs typeface="Arial Unicode MS" panose="020B0604020202020204" charset="-122"/>
              </a:endParaRPr>
            </a:p>
          </p:txBody>
        </p:sp>
        <p:sp>
          <p:nvSpPr>
            <p:cNvPr id="70" name="矩形 69"/>
            <p:cNvSpPr/>
            <p:nvPr/>
          </p:nvSpPr>
          <p:spPr>
            <a:xfrm>
              <a:off x="6723087" y="1614375"/>
              <a:ext cx="3542367" cy="470008"/>
            </a:xfrm>
            <a:prstGeom prst="rect">
              <a:avLst/>
            </a:prstGeom>
          </p:spPr>
          <p:txBody>
            <a:bodyPr wrap="square" lIns="162613" tIns="81306" rIns="162613" bIns="81306">
              <a:spAutoFit/>
            </a:bodyPr>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sym typeface="+mn-ea"/>
                </a:rPr>
                <a:t>群体感知的背景和概念</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sym typeface="+mn-ea"/>
              </a:endParaRPr>
            </a:p>
          </p:txBody>
        </p:sp>
      </p:grpSp>
      <p:sp>
        <p:nvSpPr>
          <p:cNvPr id="71" name="圆角矩形 70"/>
          <p:cNvSpPr/>
          <p:nvPr/>
        </p:nvSpPr>
        <p:spPr>
          <a:xfrm>
            <a:off x="5788615" y="2259736"/>
            <a:ext cx="512660" cy="5113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6" tIns="60913" rIns="121826" bIns="60913" anchor="ctr"/>
          <a:p>
            <a:pPr algn="ctr">
              <a:defRPr/>
            </a:pPr>
            <a:r>
              <a:rPr lang="en-US" altLang="zh-CN" sz="4265" dirty="0">
                <a:latin typeface="+mj-lt"/>
                <a:ea typeface="Arial Unicode MS" panose="020B0604020202020204" charset="-122"/>
                <a:cs typeface="Arial Unicode MS" panose="020B0604020202020204" charset="-122"/>
              </a:rPr>
              <a:t>2</a:t>
            </a:r>
            <a:endParaRPr lang="zh-CN" altLang="en-US" sz="4265" dirty="0">
              <a:latin typeface="+mj-lt"/>
              <a:ea typeface="Arial Unicode MS" panose="020B0604020202020204" charset="-122"/>
              <a:cs typeface="Arial Unicode MS" panose="020B0604020202020204" charset="-122"/>
            </a:endParaRPr>
          </a:p>
        </p:txBody>
      </p:sp>
      <p:grpSp>
        <p:nvGrpSpPr>
          <p:cNvPr id="72" name="组合 71"/>
          <p:cNvGrpSpPr/>
          <p:nvPr/>
        </p:nvGrpSpPr>
        <p:grpSpPr>
          <a:xfrm>
            <a:off x="6645801" y="2259736"/>
            <a:ext cx="3740032" cy="511386"/>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6" rIns="162613" bIns="81306" anchor="ctr"/>
            <a:p>
              <a:pPr algn="ctr">
                <a:defRPr/>
              </a:pPr>
              <a:endParaRPr lang="zh-CN" altLang="en-US" sz="4265" dirty="0">
                <a:latin typeface="+mj-lt"/>
                <a:ea typeface="Arial Unicode MS" panose="020B0604020202020204" charset="-122"/>
                <a:cs typeface="Arial Unicode MS" panose="020B0604020202020204" charset="-122"/>
              </a:endParaRPr>
            </a:p>
          </p:txBody>
        </p:sp>
        <p:sp>
          <p:nvSpPr>
            <p:cNvPr id="74" name="矩形 73"/>
            <p:cNvSpPr/>
            <p:nvPr/>
          </p:nvSpPr>
          <p:spPr>
            <a:xfrm>
              <a:off x="6747505" y="2450827"/>
              <a:ext cx="2984608" cy="470008"/>
            </a:xfrm>
            <a:prstGeom prst="rect">
              <a:avLst/>
            </a:prstGeom>
          </p:spPr>
          <p:txBody>
            <a:bodyPr wrap="square" lIns="162613" tIns="81306" rIns="162613" bIns="81306">
              <a:spAutoFit/>
            </a:bodyPr>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sym typeface="+mn-ea"/>
                </a:rPr>
                <a:t>参与式感知及其分类</a:t>
              </a:r>
              <a:endPar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sym typeface="+mn-ea"/>
              </a:endParaRPr>
            </a:p>
          </p:txBody>
        </p:sp>
      </p:grpSp>
      <p:sp>
        <p:nvSpPr>
          <p:cNvPr id="75" name="圆角矩形 74"/>
          <p:cNvSpPr/>
          <p:nvPr/>
        </p:nvSpPr>
        <p:spPr>
          <a:xfrm>
            <a:off x="5788615" y="3145385"/>
            <a:ext cx="512660" cy="5113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6" tIns="60913" rIns="121826" bIns="60913" anchor="ctr"/>
          <a:p>
            <a:pPr algn="ctr">
              <a:defRPr/>
            </a:pPr>
            <a:r>
              <a:rPr lang="en-US" altLang="zh-CN" sz="4265" dirty="0">
                <a:latin typeface="+mj-lt"/>
                <a:ea typeface="Arial Unicode MS" panose="020B0604020202020204" charset="-122"/>
                <a:cs typeface="Arial Unicode MS" panose="020B0604020202020204" charset="-122"/>
              </a:rPr>
              <a:t>3</a:t>
            </a:r>
            <a:endParaRPr lang="zh-CN" altLang="en-US" sz="4265" dirty="0">
              <a:latin typeface="+mj-lt"/>
              <a:ea typeface="Arial Unicode MS" panose="020B0604020202020204" charset="-122"/>
              <a:cs typeface="Arial Unicode MS" panose="020B0604020202020204" charset="-122"/>
            </a:endParaRPr>
          </a:p>
        </p:txBody>
      </p:sp>
      <p:grpSp>
        <p:nvGrpSpPr>
          <p:cNvPr id="76" name="组合 75"/>
          <p:cNvGrpSpPr/>
          <p:nvPr/>
        </p:nvGrpSpPr>
        <p:grpSpPr>
          <a:xfrm>
            <a:off x="6669671" y="3145383"/>
            <a:ext cx="3740032" cy="511386"/>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6" rIns="162613" bIns="81306" anchor="ctr"/>
            <a:p>
              <a:pPr algn="ctr">
                <a:defRPr/>
              </a:pPr>
              <a:endParaRPr lang="zh-CN" altLang="en-US" sz="4265" dirty="0">
                <a:latin typeface="+mj-lt"/>
                <a:ea typeface="Arial Unicode MS" panose="020B0604020202020204" charset="-122"/>
                <a:cs typeface="Arial Unicode MS" panose="020B0604020202020204" charset="-122"/>
              </a:endParaRPr>
            </a:p>
          </p:txBody>
        </p:sp>
        <p:sp>
          <p:nvSpPr>
            <p:cNvPr id="78" name="矩形 77"/>
            <p:cNvSpPr/>
            <p:nvPr/>
          </p:nvSpPr>
          <p:spPr>
            <a:xfrm>
              <a:off x="6723087" y="3336680"/>
              <a:ext cx="3336386" cy="470008"/>
            </a:xfrm>
            <a:prstGeom prst="rect">
              <a:avLst/>
            </a:prstGeom>
          </p:spPr>
          <p:txBody>
            <a:bodyPr wrap="square" lIns="162613" tIns="81306" rIns="162613" bIns="81306">
              <a:spAutoFit/>
            </a:bodyPr>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rPr>
                <a:t>群体感知网络的基本特征</a:t>
              </a:r>
              <a:endPar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endParaRPr>
            </a:p>
          </p:txBody>
        </p:sp>
      </p:grpSp>
      <p:sp>
        <p:nvSpPr>
          <p:cNvPr id="79" name="圆角矩形 78"/>
          <p:cNvSpPr/>
          <p:nvPr/>
        </p:nvSpPr>
        <p:spPr>
          <a:xfrm>
            <a:off x="5788615" y="4030051"/>
            <a:ext cx="512660" cy="5113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6" tIns="60913" rIns="121826" bIns="60913" anchor="ctr"/>
          <a:p>
            <a:pPr algn="ctr">
              <a:defRPr/>
            </a:pPr>
            <a:r>
              <a:rPr lang="en-US" altLang="zh-CN" sz="4265" dirty="0">
                <a:latin typeface="+mj-lt"/>
                <a:ea typeface="Arial Unicode MS" panose="020B0604020202020204" charset="-122"/>
                <a:cs typeface="Arial Unicode MS" panose="020B0604020202020204" charset="-122"/>
              </a:rPr>
              <a:t>4</a:t>
            </a:r>
            <a:endParaRPr lang="zh-CN" altLang="en-US" sz="4265" dirty="0">
              <a:latin typeface="+mj-lt"/>
              <a:ea typeface="Arial Unicode MS" panose="020B0604020202020204" charset="-122"/>
              <a:cs typeface="Arial Unicode MS" panose="020B0604020202020204" charset="-122"/>
            </a:endParaRPr>
          </a:p>
        </p:txBody>
      </p:sp>
      <p:grpSp>
        <p:nvGrpSpPr>
          <p:cNvPr id="80" name="组合 79"/>
          <p:cNvGrpSpPr/>
          <p:nvPr/>
        </p:nvGrpSpPr>
        <p:grpSpPr>
          <a:xfrm>
            <a:off x="6669671" y="4030045"/>
            <a:ext cx="3740032" cy="511383"/>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6" rIns="162613" bIns="81306" anchor="ctr"/>
            <a:p>
              <a:pPr algn="ctr">
                <a:defRPr/>
              </a:pPr>
              <a:endParaRPr lang="zh-CN" altLang="en-US" sz="4265" dirty="0">
                <a:latin typeface="+mj-lt"/>
                <a:ea typeface="Arial Unicode MS" panose="020B0604020202020204" charset="-122"/>
                <a:cs typeface="Arial Unicode MS" panose="020B0604020202020204" charset="-122"/>
              </a:endParaRPr>
            </a:p>
          </p:txBody>
        </p:sp>
        <p:sp>
          <p:nvSpPr>
            <p:cNvPr id="82" name="矩形 81"/>
            <p:cNvSpPr/>
            <p:nvPr/>
          </p:nvSpPr>
          <p:spPr>
            <a:xfrm>
              <a:off x="6723087" y="4221553"/>
              <a:ext cx="3088022" cy="470011"/>
            </a:xfrm>
            <a:prstGeom prst="rect">
              <a:avLst/>
            </a:prstGeom>
          </p:spPr>
          <p:txBody>
            <a:bodyPr wrap="square" lIns="162613" tIns="81306" rIns="162613" bIns="81306">
              <a:spAutoFit/>
            </a:bodyPr>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rPr>
                <a:t>群体协同的概念和问题</a:t>
              </a:r>
              <a:endPar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fltVal val="0.5"/>
                                          </p:val>
                                        </p:tav>
                                        <p:tav tm="100000">
                                          <p:val>
                                            <p:strVal val="#ppt_x"/>
                                          </p:val>
                                        </p:tav>
                                      </p:tavLst>
                                    </p:anim>
                                    <p:anim calcmode="lin" valueType="num">
                                      <p:cBhvr>
                                        <p:cTn id="18" dur="500" fill="hold"/>
                                        <p:tgtEl>
                                          <p:spTgt spid="1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环境检测</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6" name="矩形 5"/>
          <p:cNvSpPr/>
          <p:nvPr/>
        </p:nvSpPr>
        <p:spPr>
          <a:xfrm>
            <a:off x="929005" y="2075815"/>
            <a:ext cx="5433695" cy="2306955"/>
          </a:xfrm>
          <a:prstGeom prst="rect">
            <a:avLst/>
          </a:prstGeom>
        </p:spPr>
        <p:txBody>
          <a:bodyPr wrap="square">
            <a:spAutoFit/>
          </a:bodyPr>
          <a:p>
            <a:pPr marL="342900" indent="-342900">
              <a:buFont typeface="Arial" panose="020B0604020202090204" pitchFamily="34" charset="0"/>
              <a:buChar char="•"/>
            </a:pPr>
            <a:r>
              <a:rPr lang="zh-CN" altLang="en-US" sz="2400" dirty="0"/>
              <a:t>空气质量传感器测量空气污染情况</a:t>
            </a:r>
            <a:endParaRPr lang="en-US" altLang="zh-CN" sz="2400" dirty="0"/>
          </a:p>
          <a:p>
            <a:pPr indent="0">
              <a:buFont typeface="Arial" panose="020B0604020202090204" pitchFamily="34" charset="0"/>
              <a:buNone/>
            </a:pPr>
            <a:endParaRPr lang="en-US" altLang="zh-CN" sz="2400" dirty="0"/>
          </a:p>
          <a:p>
            <a:pPr marL="342900" indent="-342900">
              <a:buFont typeface="Arial" panose="020B0604020202090204" pitchFamily="34" charset="0"/>
              <a:buChar char="•"/>
            </a:pPr>
            <a:r>
              <a:rPr lang="zh-CN" altLang="en-US" sz="2400" dirty="0"/>
              <a:t>通过蓝牙，手机连接上报感知平台，后台处理整合这些感知数据，以及可视化</a:t>
            </a:r>
            <a:endParaRPr lang="en-US" altLang="zh-CN" sz="2400" dirty="0"/>
          </a:p>
          <a:p>
            <a:pPr indent="0">
              <a:buFont typeface="Arial" panose="020B0604020202090204" pitchFamily="34" charset="0"/>
              <a:buNone/>
            </a:pPr>
            <a:endParaRPr lang="en-US" altLang="zh-CN" sz="2400" dirty="0"/>
          </a:p>
        </p:txBody>
      </p:sp>
      <p:pic>
        <p:nvPicPr>
          <p:cNvPr id="3" name="图片 2"/>
          <p:cNvPicPr>
            <a:picLocks noChangeAspect="1"/>
          </p:cNvPicPr>
          <p:nvPr/>
        </p:nvPicPr>
        <p:blipFill>
          <a:blip r:embed="rId2"/>
          <a:stretch>
            <a:fillRect/>
          </a:stretch>
        </p:blipFill>
        <p:spPr>
          <a:xfrm>
            <a:off x="6362065" y="2075815"/>
            <a:ext cx="2682240" cy="2717800"/>
          </a:xfrm>
          <a:prstGeom prst="rect">
            <a:avLst/>
          </a:prstGeom>
        </p:spPr>
      </p:pic>
      <p:pic>
        <p:nvPicPr>
          <p:cNvPr id="5" name="图片 4"/>
          <p:cNvPicPr>
            <a:picLocks noChangeAspect="1"/>
          </p:cNvPicPr>
          <p:nvPr/>
        </p:nvPicPr>
        <p:blipFill>
          <a:blip r:embed="rId3"/>
          <a:stretch>
            <a:fillRect/>
          </a:stretch>
        </p:blipFill>
        <p:spPr>
          <a:xfrm>
            <a:off x="9044305" y="2065020"/>
            <a:ext cx="2381250" cy="2727960"/>
          </a:xfrm>
          <a:prstGeom prst="rect">
            <a:avLst/>
          </a:prstGeom>
        </p:spPr>
      </p:pic>
      <p:sp>
        <p:nvSpPr>
          <p:cNvPr id="41" name="文本框 2"/>
          <p:cNvSpPr txBox="1"/>
          <p:nvPr/>
        </p:nvSpPr>
        <p:spPr>
          <a:xfrm>
            <a:off x="383433" y="1044141"/>
            <a:ext cx="7112319" cy="559435"/>
          </a:xfrm>
          <a:prstGeom prst="rect">
            <a:avLst/>
          </a:prstGeom>
          <a:noFill/>
        </p:spPr>
        <p:txBody>
          <a:bodyPr wrap="square" lIns="68543" tIns="34272" rIns="68543" bIns="34272" rtlCol="0">
            <a:spAutoFit/>
          </a:bodyPr>
          <a:p>
            <a:r>
              <a:rPr lang="en-US" altLang="zh-CN" sz="3200" dirty="0" smtClean="0">
                <a:solidFill>
                  <a:schemeClr val="tx1"/>
                </a:solidFill>
                <a:latin typeface="Times New Roman" panose="02020703060505090304" pitchFamily="18" charset="0"/>
                <a:ea typeface="微软雅黑" panose="020B0503020204020204" pitchFamily="34" charset="-122"/>
                <a:cs typeface="Times New Roman" panose="02020703060505090304" pitchFamily="18" charset="0"/>
              </a:rPr>
              <a:t>Common Sense</a:t>
            </a:r>
            <a:endParaRPr lang="en-US" altLang="zh-CN" sz="3200" dirty="0" smtClean="0">
              <a:solidFill>
                <a:schemeClr val="tx1"/>
              </a:solidFill>
              <a:latin typeface="Times New Roman" panose="02020703060505090304" pitchFamily="18" charset="0"/>
              <a:ea typeface="微软雅黑" panose="020B0503020204020204" pitchFamily="34" charset="-122"/>
              <a:cs typeface="Times New Roman" panose="020207030605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环境检测</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6" name="矩形 5"/>
          <p:cNvSpPr/>
          <p:nvPr/>
        </p:nvSpPr>
        <p:spPr>
          <a:xfrm>
            <a:off x="929005" y="2075815"/>
            <a:ext cx="5847715" cy="2306955"/>
          </a:xfrm>
          <a:prstGeom prst="rect">
            <a:avLst/>
          </a:prstGeom>
        </p:spPr>
        <p:txBody>
          <a:bodyPr wrap="square">
            <a:spAutoFit/>
          </a:bodyPr>
          <a:p>
            <a:pPr marL="342900" indent="-342900">
              <a:buFont typeface="Arial" panose="020B0604020202090204" pitchFamily="34" charset="0"/>
              <a:buChar char="•"/>
            </a:pPr>
            <a:r>
              <a:rPr lang="zh-CN" altLang="en-US" sz="2400" dirty="0"/>
              <a:t>手机麦克风感知环境噪音</a:t>
            </a:r>
            <a:endParaRPr lang="zh-CN" altLang="en-US" sz="2400" dirty="0"/>
          </a:p>
          <a:p>
            <a:pPr marL="342900" indent="-342900">
              <a:buFont typeface="Arial" panose="020B0604020202090204" pitchFamily="34" charset="0"/>
              <a:buChar char="•"/>
            </a:pPr>
            <a:endParaRPr lang="zh-CN" altLang="en-US" sz="2400" dirty="0"/>
          </a:p>
          <a:p>
            <a:pPr marL="342900" indent="-342900">
              <a:buFont typeface="Arial" panose="020B0604020202090204" pitchFamily="34" charset="0"/>
              <a:buChar char="•"/>
            </a:pPr>
            <a:r>
              <a:rPr lang="zh-CN" altLang="en-US" sz="2400" dirty="0"/>
              <a:t>集中处理噪声数据，绘制城市噪音地图</a:t>
            </a:r>
            <a:endParaRPr lang="en-US" altLang="zh-CN" sz="2400" dirty="0"/>
          </a:p>
          <a:p>
            <a:pPr indent="0">
              <a:buFont typeface="Arial" panose="020B0604020202090204" pitchFamily="34" charset="0"/>
              <a:buNone/>
            </a:pPr>
            <a:endParaRPr lang="en-US" altLang="zh-CN" sz="2400" dirty="0"/>
          </a:p>
          <a:p>
            <a:pPr marL="342900" indent="-342900">
              <a:buFont typeface="Arial" panose="020B0604020202090204" pitchFamily="34" charset="0"/>
              <a:buChar char="•"/>
            </a:pPr>
            <a:endParaRPr lang="en-US" altLang="zh-CN" sz="2400" dirty="0"/>
          </a:p>
          <a:p>
            <a:pPr indent="0">
              <a:buFont typeface="Arial" panose="020B0604020202090204" pitchFamily="34" charset="0"/>
              <a:buNone/>
            </a:pPr>
            <a:endParaRPr lang="en-US" altLang="zh-CN" sz="2400" dirty="0"/>
          </a:p>
        </p:txBody>
      </p:sp>
      <p:sp>
        <p:nvSpPr>
          <p:cNvPr id="41" name="文本框 2"/>
          <p:cNvSpPr txBox="1"/>
          <p:nvPr/>
        </p:nvSpPr>
        <p:spPr>
          <a:xfrm>
            <a:off x="383433" y="1044141"/>
            <a:ext cx="7112319" cy="559435"/>
          </a:xfrm>
          <a:prstGeom prst="rect">
            <a:avLst/>
          </a:prstGeom>
          <a:noFill/>
        </p:spPr>
        <p:txBody>
          <a:bodyPr wrap="square" lIns="68543" tIns="34272" rIns="68543" bIns="34272" rtlCol="0">
            <a:spAutoFit/>
          </a:bodyPr>
          <a:p>
            <a:r>
              <a:rPr lang="en-US" altLang="zh-CN" sz="3200" dirty="0" smtClean="0">
                <a:solidFill>
                  <a:schemeClr val="tx1"/>
                </a:solidFill>
                <a:latin typeface="Times New Roman" panose="02020703060505090304" pitchFamily="18" charset="0"/>
                <a:ea typeface="微软雅黑" panose="020B0503020204020204" pitchFamily="34" charset="-122"/>
                <a:cs typeface="Times New Roman" panose="02020703060505090304" pitchFamily="18" charset="0"/>
              </a:rPr>
              <a:t>Noise Tube</a:t>
            </a:r>
            <a:endParaRPr lang="en-US" altLang="zh-CN" sz="3200" dirty="0" smtClean="0">
              <a:solidFill>
                <a:schemeClr val="tx1"/>
              </a:solidFill>
              <a:latin typeface="Times New Roman" panose="02020703060505090304" pitchFamily="18" charset="0"/>
              <a:ea typeface="微软雅黑" panose="020B0503020204020204" pitchFamily="34" charset="-122"/>
              <a:cs typeface="Times New Roman" panose="02020703060505090304" pitchFamily="18" charset="0"/>
            </a:endParaRPr>
          </a:p>
        </p:txBody>
      </p:sp>
      <p:pic>
        <p:nvPicPr>
          <p:cNvPr id="9" name="图片 8"/>
          <p:cNvPicPr>
            <a:picLocks noChangeAspect="1"/>
          </p:cNvPicPr>
          <p:nvPr/>
        </p:nvPicPr>
        <p:blipFill>
          <a:blip r:embed="rId2"/>
          <a:stretch>
            <a:fillRect/>
          </a:stretch>
        </p:blipFill>
        <p:spPr>
          <a:xfrm>
            <a:off x="9053195" y="1386205"/>
            <a:ext cx="2465705" cy="4838065"/>
          </a:xfrm>
          <a:prstGeom prst="rect">
            <a:avLst/>
          </a:prstGeom>
        </p:spPr>
      </p:pic>
      <p:pic>
        <p:nvPicPr>
          <p:cNvPr id="10" name="图片 9"/>
          <p:cNvPicPr>
            <a:picLocks noChangeAspect="1"/>
          </p:cNvPicPr>
          <p:nvPr/>
        </p:nvPicPr>
        <p:blipFill>
          <a:blip r:embed="rId3"/>
          <a:stretch>
            <a:fillRect/>
          </a:stretch>
        </p:blipFill>
        <p:spPr>
          <a:xfrm>
            <a:off x="6647815" y="2009775"/>
            <a:ext cx="2405380" cy="3590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环境检测</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6" name="矩形 5"/>
          <p:cNvSpPr/>
          <p:nvPr/>
        </p:nvSpPr>
        <p:spPr>
          <a:xfrm>
            <a:off x="929005" y="2075815"/>
            <a:ext cx="5472430" cy="3046095"/>
          </a:xfrm>
          <a:prstGeom prst="rect">
            <a:avLst/>
          </a:prstGeom>
        </p:spPr>
        <p:txBody>
          <a:bodyPr wrap="square">
            <a:spAutoFit/>
          </a:bodyPr>
          <a:p>
            <a:pPr marL="342900" indent="-342900">
              <a:buFont typeface="Arial" panose="020B0604020202090204" pitchFamily="34" charset="0"/>
              <a:buChar char="•"/>
            </a:pPr>
            <a:r>
              <a:rPr lang="zh-CN" altLang="en-US" sz="2400" dirty="0"/>
              <a:t>用户拍照、文本记录不同地方水质，</a:t>
            </a:r>
            <a:endParaRPr lang="zh-CN" altLang="en-US" sz="2400" dirty="0"/>
          </a:p>
          <a:p>
            <a:pPr indent="0">
              <a:buFont typeface="Arial" panose="020B0604020202090204" pitchFamily="34" charset="0"/>
              <a:buNone/>
            </a:pPr>
            <a:r>
              <a:rPr lang="zh-CN" altLang="en-US" sz="2400" dirty="0"/>
              <a:t>  垃圾数量，跟踪水质污染</a:t>
            </a:r>
            <a:endParaRPr lang="zh-CN" altLang="en-US" sz="2400" dirty="0"/>
          </a:p>
          <a:p>
            <a:pPr indent="0">
              <a:buFont typeface="Arial" panose="020B0604020202090204" pitchFamily="34" charset="0"/>
              <a:buNone/>
            </a:pPr>
            <a:endParaRPr lang="zh-CN" altLang="en-US" sz="2400" dirty="0"/>
          </a:p>
          <a:p>
            <a:pPr marL="342900" indent="-342900">
              <a:buFont typeface="Arial" panose="020B0604020202090204" pitchFamily="34" charset="0"/>
              <a:buChar char="•"/>
            </a:pPr>
            <a:r>
              <a:rPr lang="zh-CN" altLang="en-US" sz="2400" dirty="0"/>
              <a:t>数据上传云端后，提供用户查询水质健康情况</a:t>
            </a:r>
            <a:endParaRPr lang="zh-CN" altLang="en-US" sz="2400" dirty="0"/>
          </a:p>
          <a:p>
            <a:pPr indent="0">
              <a:buFont typeface="Arial" panose="020B0604020202090204" pitchFamily="34" charset="0"/>
              <a:buNone/>
            </a:pPr>
            <a:endParaRPr lang="zh-CN" altLang="en-US" sz="2400" dirty="0"/>
          </a:p>
          <a:p>
            <a:pPr indent="0">
              <a:buFont typeface="Arial" panose="020B0604020202090204" pitchFamily="34" charset="0"/>
              <a:buNone/>
            </a:pPr>
            <a:endParaRPr lang="zh-CN" altLang="en-US" sz="2400" dirty="0"/>
          </a:p>
          <a:p>
            <a:pPr marL="342900" indent="-342900">
              <a:buFont typeface="Arial" panose="020B0604020202090204" pitchFamily="34" charset="0"/>
              <a:buChar char="•"/>
            </a:pPr>
            <a:endParaRPr lang="en-US" altLang="zh-CN" sz="2400" dirty="0"/>
          </a:p>
        </p:txBody>
      </p:sp>
      <p:sp>
        <p:nvSpPr>
          <p:cNvPr id="41" name="文本框 2"/>
          <p:cNvSpPr txBox="1"/>
          <p:nvPr/>
        </p:nvSpPr>
        <p:spPr>
          <a:xfrm>
            <a:off x="383433" y="1044141"/>
            <a:ext cx="7112319" cy="559435"/>
          </a:xfrm>
          <a:prstGeom prst="rect">
            <a:avLst/>
          </a:prstGeom>
          <a:noFill/>
        </p:spPr>
        <p:txBody>
          <a:bodyPr wrap="square" lIns="68543" tIns="34272" rIns="68543" bIns="34272" rtlCol="0">
            <a:spAutoFit/>
          </a:bodyPr>
          <a:p>
            <a:r>
              <a:rPr lang="en-US" altLang="zh-CN" sz="3200" dirty="0" smtClean="0">
                <a:solidFill>
                  <a:schemeClr val="tx1"/>
                </a:solidFill>
                <a:latin typeface="Times New Roman" panose="02020703060505090304" pitchFamily="18" charset="0"/>
                <a:ea typeface="微软雅黑" panose="020B0503020204020204" pitchFamily="34" charset="-122"/>
                <a:cs typeface="Times New Roman" panose="02020703060505090304" pitchFamily="18" charset="0"/>
              </a:rPr>
              <a:t>CreekWatch</a:t>
            </a:r>
            <a:endParaRPr lang="en-US" altLang="zh-CN" sz="3200" dirty="0" smtClean="0">
              <a:solidFill>
                <a:schemeClr val="tx1"/>
              </a:solidFill>
              <a:latin typeface="Times New Roman" panose="02020703060505090304" pitchFamily="18" charset="0"/>
              <a:ea typeface="微软雅黑" panose="020B0503020204020204" pitchFamily="34" charset="-122"/>
              <a:cs typeface="Times New Roman" panose="02020703060505090304" pitchFamily="18" charset="0"/>
            </a:endParaRPr>
          </a:p>
        </p:txBody>
      </p:sp>
      <p:pic>
        <p:nvPicPr>
          <p:cNvPr id="2" name="图片 1"/>
          <p:cNvPicPr>
            <a:picLocks noChangeAspect="1"/>
          </p:cNvPicPr>
          <p:nvPr/>
        </p:nvPicPr>
        <p:blipFill>
          <a:blip r:embed="rId2"/>
          <a:stretch>
            <a:fillRect/>
          </a:stretch>
        </p:blipFill>
        <p:spPr>
          <a:xfrm>
            <a:off x="6482080" y="2009140"/>
            <a:ext cx="2525395" cy="3788410"/>
          </a:xfrm>
          <a:prstGeom prst="rect">
            <a:avLst/>
          </a:prstGeom>
        </p:spPr>
      </p:pic>
      <p:pic>
        <p:nvPicPr>
          <p:cNvPr id="3" name="图片 2"/>
          <p:cNvPicPr>
            <a:picLocks noChangeAspect="1"/>
          </p:cNvPicPr>
          <p:nvPr/>
        </p:nvPicPr>
        <p:blipFill>
          <a:blip r:embed="rId3"/>
          <a:stretch>
            <a:fillRect/>
          </a:stretch>
        </p:blipFill>
        <p:spPr>
          <a:xfrm>
            <a:off x="9007475" y="2009140"/>
            <a:ext cx="2524760" cy="3787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7" name="标题占位符 1"/>
          <p:cNvSpPr txBox="1"/>
          <p:nvPr/>
        </p:nvSpPr>
        <p:spPr>
          <a:xfrm>
            <a:off x="3197860" y="921385"/>
            <a:ext cx="6321425" cy="817880"/>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mn-ea"/>
              </a:rPr>
              <a:t>车联网与群智感知</a:t>
            </a:r>
            <a:endPar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8" name="图片 7"/>
          <p:cNvPicPr>
            <a:picLocks noChangeAspect="1"/>
          </p:cNvPicPr>
          <p:nvPr/>
        </p:nvPicPr>
        <p:blipFill>
          <a:blip r:embed="rId2"/>
          <a:stretch>
            <a:fillRect/>
          </a:stretch>
        </p:blipFill>
        <p:spPr>
          <a:xfrm>
            <a:off x="6776720" y="2144395"/>
            <a:ext cx="4742180" cy="3161665"/>
          </a:xfrm>
          <a:prstGeom prst="rect">
            <a:avLst/>
          </a:prstGeom>
        </p:spPr>
      </p:pic>
      <p:sp>
        <p:nvSpPr>
          <p:cNvPr id="6" name="矩形 5"/>
          <p:cNvSpPr/>
          <p:nvPr/>
        </p:nvSpPr>
        <p:spPr>
          <a:xfrm>
            <a:off x="929005" y="2075815"/>
            <a:ext cx="5847715" cy="2676525"/>
          </a:xfrm>
          <a:prstGeom prst="rect">
            <a:avLst/>
          </a:prstGeom>
        </p:spPr>
        <p:txBody>
          <a:bodyPr wrap="square">
            <a:spAutoFit/>
          </a:bodyPr>
          <a:p>
            <a:pPr marL="342900" indent="-342900">
              <a:buFont typeface="Arial" panose="020B0604020202090204" pitchFamily="34" charset="0"/>
              <a:buChar char="•"/>
            </a:pPr>
            <a:r>
              <a:rPr lang="zh-CN" altLang="en-US" sz="2400" dirty="0"/>
              <a:t>车联网最终实现车、人、环境的深度融合。</a:t>
            </a:r>
            <a:endParaRPr lang="en-US" altLang="zh-CN" sz="2400" dirty="0"/>
          </a:p>
          <a:p>
            <a:pPr lvl="0"/>
            <a:endParaRPr lang="zh-CN" altLang="zh-CN" sz="2400" dirty="0"/>
          </a:p>
          <a:p>
            <a:pPr marL="285750" lvl="0" indent="-285750">
              <a:buFont typeface="Arial" panose="020B0604020202090204" pitchFamily="34" charset="0"/>
              <a:buChar char="•"/>
            </a:pPr>
            <a:r>
              <a:rPr lang="zh-CN" altLang="zh-CN" sz="2400" dirty="0"/>
              <a:t>群智感知通过感知个体信息，继而挖掘群体信息。</a:t>
            </a:r>
            <a:endParaRPr lang="zh-CN" altLang="zh-CN" sz="2400" dirty="0"/>
          </a:p>
          <a:p>
            <a:pPr marL="285750" lvl="0" indent="-285750">
              <a:buFont typeface="Arial" panose="020B0604020202090204" pitchFamily="34" charset="0"/>
              <a:buChar char="•"/>
            </a:pPr>
            <a:endParaRPr lang="zh-CN" altLang="zh-CN" sz="2400" dirty="0"/>
          </a:p>
          <a:p>
            <a:pPr marL="285750" lvl="0" indent="-285750">
              <a:buFont typeface="Arial" panose="020B0604020202090204" pitchFamily="34" charset="0"/>
              <a:buChar char="•"/>
            </a:pPr>
            <a:r>
              <a:rPr lang="zh-CN" altLang="zh-CN" sz="2400" dirty="0"/>
              <a:t>群智感知是车联网的核心特征之一。</a:t>
            </a:r>
            <a:endParaRPr lang="zh-CN" altLang="zh-CN" sz="2400" dirty="0"/>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41" name="文本框 2"/>
          <p:cNvSpPr txBox="1"/>
          <p:nvPr/>
        </p:nvSpPr>
        <p:spPr>
          <a:xfrm>
            <a:off x="380258" y="1188286"/>
            <a:ext cx="7112319" cy="559435"/>
          </a:xfrm>
          <a:prstGeom prst="rect">
            <a:avLst/>
          </a:prstGeom>
          <a:noFill/>
        </p:spPr>
        <p:txBody>
          <a:bodyPr wrap="square" lIns="68543" tIns="34272" rIns="68543" bIns="34272" rtlCol="0">
            <a:spAutoFit/>
          </a:bodyPr>
          <a:p>
            <a:r>
              <a:rPr lang="zh-CN" altLang="en-US" sz="3200" dirty="0" smtClean="0">
                <a:solidFill>
                  <a:schemeClr val="tx1"/>
                </a:solidFill>
                <a:latin typeface="微软雅黑" panose="020B0503020204020204" pitchFamily="34" charset="-122"/>
                <a:ea typeface="微软雅黑" panose="020B0503020204020204" pitchFamily="34" charset="-122"/>
              </a:rPr>
              <a:t>集中式</a:t>
            </a:r>
            <a:r>
              <a:rPr lang="zh-CN" altLang="en-US" sz="3200" dirty="0">
                <a:solidFill>
                  <a:schemeClr val="tx1"/>
                </a:solidFill>
                <a:latin typeface="微软雅黑" panose="020B0503020204020204" pitchFamily="34" charset="-122"/>
                <a:ea typeface="微软雅黑" panose="020B0503020204020204" pitchFamily="34" charset="-122"/>
              </a:rPr>
              <a:t>的车联网群智感知与服务</a:t>
            </a:r>
            <a:endParaRPr lang="zh-CN" altLang="en-US" sz="3200"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971800" y="1867535"/>
            <a:ext cx="6248400" cy="4410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41" name="文本框 2"/>
          <p:cNvSpPr txBox="1"/>
          <p:nvPr/>
        </p:nvSpPr>
        <p:spPr>
          <a:xfrm>
            <a:off x="380258" y="1188286"/>
            <a:ext cx="7112319" cy="559435"/>
          </a:xfrm>
          <a:prstGeom prst="rect">
            <a:avLst/>
          </a:prstGeom>
          <a:noFill/>
        </p:spPr>
        <p:txBody>
          <a:bodyPr wrap="square" lIns="68543" tIns="34272" rIns="68543" bIns="34272" rtlCol="0">
            <a:spAutoFit/>
          </a:bodyPr>
          <a:p>
            <a:r>
              <a:rPr lang="zh-CN" altLang="en-US" sz="3200" dirty="0" smtClean="0">
                <a:solidFill>
                  <a:schemeClr val="tx1"/>
                </a:solidFill>
                <a:latin typeface="微软雅黑" panose="020B0503020204020204" pitchFamily="34" charset="-122"/>
                <a:ea typeface="微软雅黑" panose="020B0503020204020204" pitchFamily="34" charset="-122"/>
              </a:rPr>
              <a:t>分布式</a:t>
            </a:r>
            <a:r>
              <a:rPr lang="zh-CN" altLang="en-US" sz="3200" dirty="0">
                <a:solidFill>
                  <a:schemeClr val="tx1"/>
                </a:solidFill>
                <a:latin typeface="微软雅黑" panose="020B0503020204020204" pitchFamily="34" charset="-122"/>
                <a:ea typeface="微软雅黑" panose="020B0503020204020204" pitchFamily="34" charset="-122"/>
              </a:rPr>
              <a:t>的车联网群智感知与服务</a:t>
            </a:r>
            <a:endParaRPr lang="zh-CN" altLang="en-US" sz="3200" dirty="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388110" y="2317750"/>
            <a:ext cx="9416415" cy="3090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41" name="文本框 2"/>
          <p:cNvSpPr txBox="1"/>
          <p:nvPr/>
        </p:nvSpPr>
        <p:spPr>
          <a:xfrm>
            <a:off x="380258" y="1188286"/>
            <a:ext cx="7112319" cy="559435"/>
          </a:xfrm>
          <a:prstGeom prst="rect">
            <a:avLst/>
          </a:prstGeom>
          <a:noFill/>
        </p:spPr>
        <p:txBody>
          <a:bodyPr wrap="square" lIns="68543" tIns="34272" rIns="68543" bIns="34272" rtlCol="0">
            <a:spAutoFit/>
          </a:bodyPr>
          <a:p>
            <a:r>
              <a:rPr lang="zh-CN" altLang="en-US" sz="3200" dirty="0" smtClean="0">
                <a:solidFill>
                  <a:schemeClr val="tx1"/>
                </a:solidFill>
                <a:latin typeface="微软雅黑" panose="020B0503020204020204" pitchFamily="34" charset="-122"/>
                <a:ea typeface="微软雅黑" panose="020B0503020204020204" pitchFamily="34" charset="-122"/>
              </a:rPr>
              <a:t>混合式</a:t>
            </a:r>
            <a:r>
              <a:rPr lang="zh-CN" altLang="en-US" sz="3200" dirty="0">
                <a:solidFill>
                  <a:schemeClr val="tx1"/>
                </a:solidFill>
                <a:latin typeface="微软雅黑" panose="020B0503020204020204" pitchFamily="34" charset="-122"/>
                <a:ea typeface="微软雅黑" panose="020B0503020204020204" pitchFamily="34" charset="-122"/>
              </a:rPr>
              <a:t>的车联网群智感知与服务</a:t>
            </a:r>
            <a:endParaRPr lang="zh-CN" altLang="en-US" sz="3200"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533525" y="2372995"/>
            <a:ext cx="9124950" cy="3286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104" y="1392024"/>
            <a:ext cx="8636444" cy="4546834"/>
          </a:xfrm>
          <a:prstGeom prst="rect">
            <a:avLst/>
          </a:prstGeom>
        </p:spPr>
      </p:pic>
      <p:sp>
        <p:nvSpPr>
          <p:cNvPr id="5" name="矩形: 圆角 4"/>
          <p:cNvSpPr/>
          <p:nvPr/>
        </p:nvSpPr>
        <p:spPr>
          <a:xfrm>
            <a:off x="3254375" y="2187575"/>
            <a:ext cx="857250" cy="2908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圆角 4"/>
          <p:cNvSpPr/>
          <p:nvPr/>
        </p:nvSpPr>
        <p:spPr>
          <a:xfrm>
            <a:off x="3973195" y="3034030"/>
            <a:ext cx="781050" cy="2438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圆角 4"/>
          <p:cNvSpPr/>
          <p:nvPr/>
        </p:nvSpPr>
        <p:spPr>
          <a:xfrm>
            <a:off x="3750310" y="4135755"/>
            <a:ext cx="577850" cy="3886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4"/>
          <p:cNvSpPr/>
          <p:nvPr/>
        </p:nvSpPr>
        <p:spPr>
          <a:xfrm>
            <a:off x="5039360" y="4135755"/>
            <a:ext cx="577850" cy="3886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圆角 4"/>
          <p:cNvSpPr/>
          <p:nvPr/>
        </p:nvSpPr>
        <p:spPr>
          <a:xfrm>
            <a:off x="4396740" y="4135755"/>
            <a:ext cx="577850" cy="3886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圆角 4"/>
          <p:cNvSpPr/>
          <p:nvPr/>
        </p:nvSpPr>
        <p:spPr>
          <a:xfrm>
            <a:off x="5683250" y="4135755"/>
            <a:ext cx="577850" cy="3886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2312670" y="897255"/>
            <a:ext cx="7412355" cy="5062855"/>
          </a:xfrm>
          <a:prstGeom prst="rect">
            <a:avLst/>
          </a:prstGeom>
        </p:spPr>
      </p:pic>
      <p:sp>
        <p:nvSpPr>
          <p:cNvPr id="9" name="文本框 8"/>
          <p:cNvSpPr txBox="1"/>
          <p:nvPr/>
        </p:nvSpPr>
        <p:spPr>
          <a:xfrm>
            <a:off x="3890536" y="6095144"/>
            <a:ext cx="4410927" cy="33718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zh-CN" altLang="en-US" sz="1600" dirty="0"/>
              <a:t>智能交通系统（</a:t>
            </a:r>
            <a:r>
              <a:rPr lang="en-US" altLang="zh-CN" sz="1600" dirty="0">
                <a:latin typeface="Times New Roman" panose="02020703060505090304" pitchFamily="18" charset="0"/>
                <a:cs typeface="Times New Roman" panose="02020703060505090304" pitchFamily="18" charset="0"/>
              </a:rPr>
              <a:t>ITS</a:t>
            </a:r>
            <a:r>
              <a:rPr lang="zh-CN" altLang="en-US" sz="1600" dirty="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6" name="矩形 5"/>
          <p:cNvSpPr/>
          <p:nvPr/>
        </p:nvSpPr>
        <p:spPr>
          <a:xfrm>
            <a:off x="929005" y="1321435"/>
            <a:ext cx="10590530" cy="3046095"/>
          </a:xfrm>
          <a:prstGeom prst="rect">
            <a:avLst/>
          </a:prstGeom>
        </p:spPr>
        <p:txBody>
          <a:bodyPr wrap="square">
            <a:spAutoFit/>
          </a:bodyPr>
          <a:p>
            <a:r>
              <a:rPr lang="zh-CN" altLang="zh-CN" sz="2400" dirty="0">
                <a:ea typeface="仿宋_GB2312"/>
                <a:cs typeface="Times New Roman" panose="02020703060505090304" pitchFamily="18" charset="0"/>
              </a:rPr>
              <a:t>车路协同系统最主要的两个子系统是</a:t>
            </a:r>
            <a:r>
              <a:rPr lang="zh-CN" altLang="zh-CN" sz="2400" b="1" dirty="0">
                <a:ea typeface="仿宋_GB2312"/>
                <a:cs typeface="Times New Roman" panose="02020703060505090304" pitchFamily="18" charset="0"/>
              </a:rPr>
              <a:t>路侧单元</a:t>
            </a:r>
            <a:r>
              <a:rPr lang="zh-CN" altLang="zh-CN" sz="2400" dirty="0">
                <a:ea typeface="仿宋_GB2312"/>
                <a:cs typeface="Times New Roman" panose="02020703060505090304" pitchFamily="18" charset="0"/>
              </a:rPr>
              <a:t>和</a:t>
            </a:r>
            <a:r>
              <a:rPr lang="zh-CN" altLang="zh-CN" sz="2400" b="1" dirty="0">
                <a:ea typeface="仿宋_GB2312"/>
                <a:cs typeface="Times New Roman" panose="02020703060505090304" pitchFamily="18" charset="0"/>
              </a:rPr>
              <a:t>车载单元</a:t>
            </a:r>
            <a:r>
              <a:rPr lang="zh-CN" altLang="en-US" sz="2400" dirty="0">
                <a:ea typeface="仿宋_GB2312"/>
                <a:cs typeface="Times New Roman" panose="02020703060505090304" pitchFamily="18" charset="0"/>
              </a:rPr>
              <a:t>：</a:t>
            </a:r>
            <a:endParaRPr lang="en-US" altLang="zh-CN" sz="2400" dirty="0">
              <a:ea typeface="仿宋_GB2312"/>
              <a:cs typeface="Times New Roman" panose="02020703060505090304" pitchFamily="18" charset="0"/>
            </a:endParaRPr>
          </a:p>
          <a:p>
            <a:endParaRPr lang="en-US" altLang="zh-CN" sz="2400" dirty="0">
              <a:ea typeface="仿宋_GB2312"/>
              <a:cs typeface="Times New Roman" panose="02020703060505090304" pitchFamily="18" charset="0"/>
            </a:endParaRPr>
          </a:p>
          <a:p>
            <a:endParaRPr lang="en-US" altLang="zh-CN" sz="2400" dirty="0">
              <a:ea typeface="仿宋_GB2312"/>
              <a:cs typeface="Times New Roman" panose="02020703060505090304" pitchFamily="18" charset="0"/>
            </a:endParaRPr>
          </a:p>
          <a:p>
            <a:pPr marL="285750" lvl="0" indent="-285750">
              <a:buFont typeface="Arial" panose="020B0604020202090204" pitchFamily="34" charset="0"/>
              <a:buChar char="•"/>
            </a:pPr>
            <a:r>
              <a:rPr lang="zh-CN" altLang="zh-CN" sz="2400" dirty="0"/>
              <a:t>路侧单元的主要功能是</a:t>
            </a:r>
            <a:r>
              <a:rPr lang="zh-CN" altLang="zh-CN" sz="2400" b="1" dirty="0"/>
              <a:t>收集路侧传感器检测到的各种信息</a:t>
            </a:r>
            <a:r>
              <a:rPr lang="zh-CN" altLang="zh-CN" sz="2400" dirty="0">
                <a:sym typeface="+mn-ea"/>
              </a:rPr>
              <a:t>（如交通流量、突发事件、密集人群、交叉口行人信息、道路异物侵入、路面湿滑状态）</a:t>
            </a:r>
            <a:endParaRPr lang="en-US" altLang="zh-CN" sz="2400" dirty="0"/>
          </a:p>
          <a:p>
            <a:pPr lvl="0"/>
            <a:endParaRPr lang="zh-CN" altLang="zh-CN" sz="2400" dirty="0"/>
          </a:p>
          <a:p>
            <a:pPr marL="285750" lvl="0" indent="-285750">
              <a:buFont typeface="Arial" panose="020B0604020202090204" pitchFamily="34" charset="0"/>
              <a:buChar char="•"/>
            </a:pPr>
            <a:r>
              <a:rPr lang="zh-CN" altLang="zh-CN" sz="2400" dirty="0"/>
              <a:t>车载单元的主要功能是</a:t>
            </a:r>
            <a:r>
              <a:rPr lang="zh-CN" altLang="zh-CN" sz="2400" b="1" dirty="0"/>
              <a:t>收集各类车载传感器采集到的信息</a:t>
            </a:r>
            <a:r>
              <a:rPr lang="zh-CN" altLang="zh-CN" sz="2400" dirty="0"/>
              <a:t>（如定位、运动等）进行融合处理后发送驾驶员或者给其它车载单元；</a:t>
            </a:r>
            <a:endParaRPr lang="zh-CN" altLang="zh-CN" sz="2400" dirty="0"/>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660400" y="1319530"/>
            <a:ext cx="10858500" cy="119888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众包：</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2006年由wired杂志发明的术语，是一个互联网概念，指的是一个公司或者机构把过去由员工执行的工作任务，以自由自愿的形式外包给非特定大众志愿者的做法，是一种新的分布式问题解决和工作模式。</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群体感知的研究背景</a:t>
            </a:r>
            <a:endPar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 name="TextBox 205"/>
          <p:cNvSpPr txBox="1"/>
          <p:nvPr/>
        </p:nvSpPr>
        <p:spPr>
          <a:xfrm>
            <a:off x="660400" y="3036570"/>
            <a:ext cx="10858500" cy="156845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群智感知：</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群智感知是结合众包思想和移动设备感知能力的一种新的数据获取模式，是物联网的一种表现形式</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最早提出相应概念的是estrin等人提出的参与式感知</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graphicFrame>
        <p:nvGraphicFramePr>
          <p:cNvPr id="3" name="表格 2"/>
          <p:cNvGraphicFramePr>
            <a:graphicFrameLocks noGrp="1"/>
          </p:cNvGraphicFramePr>
          <p:nvPr/>
        </p:nvGraphicFramePr>
        <p:xfrm>
          <a:off x="2320925" y="2380615"/>
          <a:ext cx="7536815" cy="3728720"/>
        </p:xfrm>
        <a:graphic>
          <a:graphicData uri="http://schemas.openxmlformats.org/drawingml/2006/table">
            <a:tbl>
              <a:tblPr firstRow="1" firstCol="1" bandRow="1">
                <a:tableStyleId>{5C22544A-7EE6-4342-B048-85BDC9FD1C3A}</a:tableStyleId>
              </a:tblPr>
              <a:tblGrid>
                <a:gridCol w="2124075"/>
                <a:gridCol w="1804670"/>
                <a:gridCol w="1803400"/>
                <a:gridCol w="1804670"/>
              </a:tblGrid>
              <a:tr h="466090">
                <a:tc>
                  <a:txBody>
                    <a:bodyPr/>
                    <a:p>
                      <a:pPr algn="ctr">
                        <a:spcAft>
                          <a:spcPts val="0"/>
                        </a:spcAft>
                      </a:pPr>
                      <a:r>
                        <a:rPr lang="zh-CN" sz="1000" kern="100" dirty="0">
                          <a:effectLst/>
                        </a:rPr>
                        <a:t>功能实现</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视觉</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雷达</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雷达</a:t>
                      </a:r>
                      <a:r>
                        <a:rPr lang="en-US" sz="1000" kern="100">
                          <a:effectLst/>
                        </a:rPr>
                        <a:t>-</a:t>
                      </a:r>
                      <a:r>
                        <a:rPr lang="zh-CN" sz="1000" kern="100">
                          <a:effectLst/>
                        </a:rPr>
                        <a:t>视觉融合</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r>
              <a:tr h="466090">
                <a:tc>
                  <a:txBody>
                    <a:bodyPr/>
                    <a:p>
                      <a:pPr algn="ctr">
                        <a:spcAft>
                          <a:spcPts val="0"/>
                        </a:spcAft>
                      </a:pPr>
                      <a:r>
                        <a:rPr lang="zh-CN" sz="1000" kern="100">
                          <a:effectLst/>
                        </a:rPr>
                        <a:t>测距功能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一般</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r>
              <a:tr h="466090">
                <a:tc>
                  <a:txBody>
                    <a:bodyPr/>
                    <a:p>
                      <a:pPr algn="ctr">
                        <a:spcAft>
                          <a:spcPts val="0"/>
                        </a:spcAft>
                      </a:pPr>
                      <a:r>
                        <a:rPr lang="zh-CN" sz="1000" kern="100">
                          <a:effectLst/>
                        </a:rPr>
                        <a:t>测角功能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好</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一般</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r>
              <a:tr h="466090">
                <a:tc>
                  <a:txBody>
                    <a:bodyPr/>
                    <a:p>
                      <a:pPr algn="ctr">
                        <a:spcAft>
                          <a:spcPts val="0"/>
                        </a:spcAft>
                      </a:pPr>
                      <a:r>
                        <a:rPr lang="zh-CN" sz="1000" kern="100">
                          <a:effectLst/>
                        </a:rPr>
                        <a:t>测速功能（径向）</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差</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好</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r>
              <a:tr h="466090">
                <a:tc>
                  <a:txBody>
                    <a:bodyPr/>
                    <a:p>
                      <a:pPr algn="ctr">
                        <a:spcAft>
                          <a:spcPts val="0"/>
                        </a:spcAft>
                      </a:pPr>
                      <a:r>
                        <a:rPr lang="zh-CN" sz="1000" kern="100">
                          <a:effectLst/>
                        </a:rPr>
                        <a:t>测速功能（横向）</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一般</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差</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好</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r>
              <a:tr h="466090">
                <a:tc>
                  <a:txBody>
                    <a:bodyPr/>
                    <a:p>
                      <a:pPr algn="ctr">
                        <a:spcAft>
                          <a:spcPts val="0"/>
                        </a:spcAft>
                      </a:pPr>
                      <a:r>
                        <a:rPr lang="zh-CN" sz="1000" kern="100">
                          <a:effectLst/>
                        </a:rPr>
                        <a:t>目标轮廓检测</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差</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好</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r>
              <a:tr h="466090">
                <a:tc>
                  <a:txBody>
                    <a:bodyPr/>
                    <a:p>
                      <a:pPr algn="ctr">
                        <a:spcAft>
                          <a:spcPts val="0"/>
                        </a:spcAft>
                      </a:pPr>
                      <a:r>
                        <a:rPr lang="zh-CN" sz="1000" kern="100">
                          <a:effectLst/>
                        </a:rPr>
                        <a:t>目标分类功能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一般</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好</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r>
              <a:tr h="466090">
                <a:tc>
                  <a:txBody>
                    <a:bodyPr/>
                    <a:p>
                      <a:pPr algn="ctr">
                        <a:spcAft>
                          <a:spcPts val="0"/>
                        </a:spcAft>
                      </a:pPr>
                      <a:r>
                        <a:rPr lang="zh-CN" sz="1000" kern="100">
                          <a:effectLst/>
                        </a:rPr>
                        <a:t>环境适应性</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差</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a:effectLst/>
                        </a:rPr>
                        <a:t>好</a:t>
                      </a:r>
                      <a:endParaRPr lang="zh-CN" sz="1050" kern="100">
                        <a:effectLst/>
                        <a:latin typeface="Times New Roman" panose="02020703060505090304" pitchFamily="18" charset="0"/>
                        <a:ea typeface="宋体" panose="02010600030101010101" pitchFamily="2" charset="-122"/>
                      </a:endParaRPr>
                    </a:p>
                  </a:txBody>
                  <a:tcPr marL="68580" marR="68580" marT="0" marB="0" anchor="ctr"/>
                </a:tc>
                <a:tc>
                  <a:txBody>
                    <a:bodyPr/>
                    <a:p>
                      <a:pPr algn="ctr">
                        <a:spcAft>
                          <a:spcPts val="0"/>
                        </a:spcAft>
                      </a:pPr>
                      <a:r>
                        <a:rPr lang="zh-CN" sz="1000" kern="100" dirty="0">
                          <a:effectLst/>
                        </a:rPr>
                        <a:t>好</a:t>
                      </a:r>
                      <a:endParaRPr lang="zh-CN" sz="1050" kern="100" dirty="0">
                        <a:effectLst/>
                        <a:latin typeface="Times New Roman" panose="02020703060505090304" pitchFamily="18" charset="0"/>
                        <a:ea typeface="宋体" panose="02010600030101010101" pitchFamily="2" charset="-122"/>
                      </a:endParaRPr>
                    </a:p>
                  </a:txBody>
                  <a:tcPr marL="68580" marR="68580" marT="0" marB="0" anchor="ctr"/>
                </a:tc>
              </a:tr>
            </a:tbl>
          </a:graphicData>
        </a:graphic>
      </p:graphicFrame>
      <p:sp>
        <p:nvSpPr>
          <p:cNvPr id="6" name="矩形 5"/>
          <p:cNvSpPr/>
          <p:nvPr/>
        </p:nvSpPr>
        <p:spPr>
          <a:xfrm>
            <a:off x="965016" y="1391487"/>
            <a:ext cx="10277284" cy="829945"/>
          </a:xfrm>
          <a:prstGeom prst="rect">
            <a:avLst/>
          </a:prstGeom>
        </p:spPr>
        <p:txBody>
          <a:bodyPr wrap="square">
            <a:spAutoFit/>
          </a:bodyPr>
          <a:p>
            <a:r>
              <a:rPr lang="zh-CN" altLang="zh-CN" sz="2400" dirty="0"/>
              <a:t>目前的路侧单元主要以单一的传感器为主，比如：地磁线圈、应变传感器、毫米波雷达、高清摄像头、激光雷达等。</a:t>
            </a:r>
            <a:endParaRPr lang="zh-CN" altLang="zh-CN" sz="2400" dirty="0"/>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7" name="图片 6"/>
          <p:cNvPicPr>
            <a:picLocks noChangeAspect="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774426" y="1457939"/>
            <a:ext cx="10643147" cy="4076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4" name="图片 3"/>
          <p:cNvPicPr>
            <a:picLocks noChangeAspect="1"/>
          </p:cNvPicPr>
          <p:nvPr/>
        </p:nvPicPr>
        <p:blipFill>
          <a:blip r:embed="rId2"/>
          <a:stretch>
            <a:fillRect/>
          </a:stretch>
        </p:blipFill>
        <p:spPr>
          <a:xfrm>
            <a:off x="2142490" y="1776095"/>
            <a:ext cx="7907655" cy="3778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4359910" y="5600700"/>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en-US" altLang="zh-CN" dirty="0"/>
              <a:t>高级驾驶辅助系统（</a:t>
            </a:r>
            <a:r>
              <a:rPr lang="en-US" altLang="zh-CN" dirty="0">
                <a:latin typeface="Times New Roman" panose="02020703060505090304" pitchFamily="18" charset="0"/>
                <a:cs typeface="Times New Roman" panose="02020703060505090304" pitchFamily="18" charset="0"/>
              </a:rPr>
              <a:t>ADAS</a:t>
            </a:r>
            <a:r>
              <a:rPr lang="en-US" altLang="zh-CN" dirty="0"/>
              <a:t>）</a:t>
            </a:r>
            <a:endParaRPr lang="en-US" altLang="zh-CN" dirty="0"/>
          </a:p>
        </p:txBody>
      </p:sp>
      <p:pic>
        <p:nvPicPr>
          <p:cNvPr id="3" name="图片 2"/>
          <p:cNvPicPr>
            <a:picLocks noChangeAspect="1"/>
          </p:cNvPicPr>
          <p:nvPr/>
        </p:nvPicPr>
        <p:blipFill>
          <a:blip r:embed="rId2"/>
          <a:stretch>
            <a:fillRect/>
          </a:stretch>
        </p:blipFill>
        <p:spPr>
          <a:xfrm>
            <a:off x="2856230" y="912495"/>
            <a:ext cx="6805930" cy="4537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60400" y="779780"/>
            <a:ext cx="4306570" cy="5558155"/>
          </a:xfrm>
          <a:prstGeom prst="rect">
            <a:avLst/>
          </a:prstGeom>
        </p:spPr>
      </p:pic>
      <p:pic>
        <p:nvPicPr>
          <p:cNvPr id="6" name="图片 5"/>
          <p:cNvPicPr>
            <a:picLocks noChangeAspect="1"/>
          </p:cNvPicPr>
          <p:nvPr/>
        </p:nvPicPr>
        <p:blipFill>
          <a:blip r:embed="rId2"/>
          <a:stretch>
            <a:fillRect/>
          </a:stretch>
        </p:blipFill>
        <p:spPr>
          <a:xfrm>
            <a:off x="7272020" y="964565"/>
            <a:ext cx="4351020" cy="5605145"/>
          </a:xfrm>
          <a:prstGeom prst="rect">
            <a:avLst/>
          </a:prstGeom>
        </p:spPr>
      </p:pic>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4555408" y="5600855"/>
            <a:ext cx="3081183"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en-US" altLang="zh-CN" dirty="0">
                <a:latin typeface="Times New Roman" panose="02020703060505090304" pitchFamily="18" charset="0"/>
                <a:cs typeface="Times New Roman" panose="02020703060505090304" pitchFamily="18" charset="0"/>
              </a:rPr>
              <a:t>SK Camera</a:t>
            </a:r>
            <a:endParaRPr lang="en-US" altLang="zh-CN" dirty="0">
              <a:latin typeface="Times New Roman" panose="02020703060505090304" pitchFamily="18" charset="0"/>
              <a:cs typeface="Times New Roman" panose="020207030605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4359910" y="5600700"/>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en-US" altLang="zh-CN" dirty="0">
                <a:latin typeface="Times New Roman" panose="02020703060505090304" pitchFamily="18" charset="0"/>
                <a:cs typeface="Times New Roman" panose="02020703060505090304" pitchFamily="18" charset="0"/>
              </a:rPr>
              <a:t>Pedestrian detection</a:t>
            </a:r>
            <a:endParaRPr lang="en-US" altLang="zh-CN" dirty="0">
              <a:latin typeface="Times New Roman" panose="02020703060505090304" pitchFamily="18" charset="0"/>
              <a:cs typeface="Times New Roman" panose="02020703060505090304" pitchFamily="18" charset="0"/>
            </a:endParaRPr>
          </a:p>
        </p:txBody>
      </p:sp>
      <p:pic>
        <p:nvPicPr>
          <p:cNvPr id="2" name="图片 1" descr="ResNet-50"/>
          <p:cNvPicPr>
            <a:picLocks noChangeAspect="1"/>
          </p:cNvPicPr>
          <p:nvPr/>
        </p:nvPicPr>
        <p:blipFill>
          <a:blip r:embed="rId2"/>
          <a:stretch>
            <a:fillRect/>
          </a:stretch>
        </p:blipFill>
        <p:spPr>
          <a:xfrm>
            <a:off x="2815590" y="1390015"/>
            <a:ext cx="6560820" cy="4077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4359910" y="5600700"/>
            <a:ext cx="3799205" cy="82994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en-US" altLang="zh-CN" dirty="0"/>
              <a:t>驾驶员行为检测系统（</a:t>
            </a:r>
            <a:r>
              <a:rPr lang="en-US" altLang="zh-CN" dirty="0">
                <a:latin typeface="Times New Roman" panose="02020703060505090304" pitchFamily="18" charset="0"/>
                <a:cs typeface="Times New Roman" panose="02020703060505090304" pitchFamily="18" charset="0"/>
              </a:rPr>
              <a:t>DMS</a:t>
            </a:r>
            <a:r>
              <a:rPr lang="en-US" altLang="zh-CN" dirty="0"/>
              <a:t>）</a:t>
            </a:r>
            <a:endParaRPr lang="en-US" altLang="zh-CN" dirty="0"/>
          </a:p>
        </p:txBody>
      </p:sp>
      <p:pic>
        <p:nvPicPr>
          <p:cNvPr id="4" name="图片 3"/>
          <p:cNvPicPr>
            <a:picLocks noChangeAspect="1"/>
          </p:cNvPicPr>
          <p:nvPr/>
        </p:nvPicPr>
        <p:blipFill>
          <a:blip r:embed="rId2"/>
          <a:stretch>
            <a:fillRect/>
          </a:stretch>
        </p:blipFill>
        <p:spPr>
          <a:xfrm>
            <a:off x="2840355" y="1076325"/>
            <a:ext cx="6498590" cy="4332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4" name="图片 3"/>
          <p:cNvPicPr>
            <a:picLocks noChangeAspect="1"/>
          </p:cNvPicPr>
          <p:nvPr/>
        </p:nvPicPr>
        <p:blipFill>
          <a:blip r:embed="rId2"/>
          <a:stretch>
            <a:fillRect/>
          </a:stretch>
        </p:blipFill>
        <p:spPr>
          <a:xfrm>
            <a:off x="0" y="995680"/>
            <a:ext cx="12190730" cy="5358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4359910" y="5918200"/>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zh-CN" altLang="en-US" dirty="0"/>
              <a:t>路边停靠点云测试</a:t>
            </a:r>
            <a:endParaRPr lang="zh-CN" altLang="en-US" dirty="0"/>
          </a:p>
        </p:txBody>
      </p:sp>
      <p:pic>
        <p:nvPicPr>
          <p:cNvPr id="4" name="Oculii测试视频01">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2703830" y="1089660"/>
            <a:ext cx="6784340" cy="4238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4359910" y="5918200"/>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zh-CN" altLang="en-US" dirty="0">
                <a:sym typeface="+mn-ea"/>
              </a:rPr>
              <a:t>高速累积</a:t>
            </a:r>
            <a:endParaRPr lang="en-US" altLang="zh-CN" dirty="0"/>
          </a:p>
        </p:txBody>
      </p:sp>
      <p:pic>
        <p:nvPicPr>
          <p:cNvPr id="3" name="累积高速">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2599690" y="990600"/>
            <a:ext cx="7008495" cy="476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666750" y="2223770"/>
            <a:ext cx="10858500" cy="119888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群智感知网络</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将众包和移动感知相结合，把普通用户的移动设备作为基本感知单元，通过移动互联网进行有意识或无意识的协作，形成群智感知网络，实现感知任务分发和数据收集，完成大规模的、复杂的社会感知任务</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群体感知的研究背景</a:t>
            </a:r>
            <a:endPar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4359910" y="5918200"/>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zh-CN" altLang="en-US" dirty="0">
                <a:sym typeface="+mn-ea"/>
              </a:rPr>
              <a:t>十字路口累积</a:t>
            </a:r>
            <a:endParaRPr lang="en-US" altLang="zh-CN" dirty="0"/>
          </a:p>
        </p:txBody>
      </p:sp>
      <p:pic>
        <p:nvPicPr>
          <p:cNvPr id="2" name="累积十字路口">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2599690" y="990600"/>
            <a:ext cx="6992620" cy="487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4359910" y="5918200"/>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zh-CN" altLang="en-US" dirty="0"/>
              <a:t>人群场景</a:t>
            </a:r>
            <a:endParaRPr lang="zh-CN" altLang="en-US" dirty="0"/>
          </a:p>
        </p:txBody>
      </p:sp>
      <p:pic>
        <p:nvPicPr>
          <p:cNvPr id="3" name="人群场景">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2625090" y="941070"/>
            <a:ext cx="6871335" cy="4586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车联网</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5" name="图片 4"/>
          <p:cNvPicPr>
            <a:picLocks noChangeAspect="1"/>
          </p:cNvPicPr>
          <p:nvPr/>
        </p:nvPicPr>
        <p:blipFill>
          <a:blip r:embed="rId2"/>
          <a:stretch>
            <a:fillRect/>
          </a:stretch>
        </p:blipFill>
        <p:spPr>
          <a:xfrm>
            <a:off x="2602230" y="2414270"/>
            <a:ext cx="2019300" cy="2028825"/>
          </a:xfrm>
          <a:prstGeom prst="rect">
            <a:avLst/>
          </a:prstGeom>
        </p:spPr>
      </p:pic>
      <p:pic>
        <p:nvPicPr>
          <p:cNvPr id="7" name="图片 6"/>
          <p:cNvPicPr>
            <a:picLocks noChangeAspect="1"/>
          </p:cNvPicPr>
          <p:nvPr/>
        </p:nvPicPr>
        <p:blipFill>
          <a:blip r:embed="rId3"/>
          <a:stretch>
            <a:fillRect/>
          </a:stretch>
        </p:blipFill>
        <p:spPr>
          <a:xfrm>
            <a:off x="7496175" y="2423795"/>
            <a:ext cx="2019300" cy="2019300"/>
          </a:xfrm>
          <a:prstGeom prst="rect">
            <a:avLst/>
          </a:prstGeom>
        </p:spPr>
      </p:pic>
      <p:sp>
        <p:nvSpPr>
          <p:cNvPr id="10" name="文本框 9"/>
          <p:cNvSpPr txBox="1"/>
          <p:nvPr/>
        </p:nvSpPr>
        <p:spPr>
          <a:xfrm>
            <a:off x="1783715" y="4816475"/>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en-US" altLang="zh-CN" dirty="0">
                <a:latin typeface="Times New Roman" panose="02020703060505090304" pitchFamily="18" charset="0"/>
                <a:cs typeface="Times New Roman" panose="02020703060505090304" pitchFamily="18" charset="0"/>
              </a:rPr>
              <a:t>Journey</a:t>
            </a:r>
            <a:r>
              <a:rPr lang="en-US" altLang="zh-CN" dirty="0"/>
              <a:t> 征程</a:t>
            </a:r>
            <a:endParaRPr lang="en-US" altLang="zh-CN" dirty="0"/>
          </a:p>
        </p:txBody>
      </p:sp>
      <p:sp>
        <p:nvSpPr>
          <p:cNvPr id="8" name="文本框 7"/>
          <p:cNvSpPr txBox="1"/>
          <p:nvPr/>
        </p:nvSpPr>
        <p:spPr>
          <a:xfrm>
            <a:off x="6605905" y="4816475"/>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zh-CN" altLang="en-US" dirty="0">
                <a:latin typeface="Times New Roman" panose="02020703060505090304" pitchFamily="18" charset="0"/>
                <a:cs typeface="Times New Roman" panose="02020703060505090304" pitchFamily="18" charset="0"/>
              </a:rPr>
              <a:t>Sunrise</a:t>
            </a:r>
            <a:r>
              <a:rPr lang="zh-CN" altLang="en-US" dirty="0"/>
              <a:t> 旭日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无人机集群</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6" name="矩形 5"/>
          <p:cNvSpPr/>
          <p:nvPr/>
        </p:nvSpPr>
        <p:spPr>
          <a:xfrm>
            <a:off x="929005" y="2075815"/>
            <a:ext cx="5847715" cy="1198880"/>
          </a:xfrm>
          <a:prstGeom prst="rect">
            <a:avLst/>
          </a:prstGeom>
        </p:spPr>
        <p:txBody>
          <a:bodyPr wrap="square">
            <a:spAutoFit/>
          </a:bodyPr>
          <a:p>
            <a:pPr marL="342900" indent="-342900">
              <a:buFont typeface="Arial" panose="020B0604020202090204" pitchFamily="34" charset="0"/>
              <a:buChar char="•"/>
            </a:pPr>
            <a:r>
              <a:rPr lang="zh-CN" altLang="en-US" sz="2400" dirty="0"/>
              <a:t>无人机利用其灵活的机动性，在监测、巡检、甚至军事领域占有重要地位。无人机集群同样需要感知与协同。</a:t>
            </a:r>
            <a:endParaRPr lang="zh-CN" altLang="en-US" sz="2400" dirty="0"/>
          </a:p>
        </p:txBody>
      </p:sp>
      <p:pic>
        <p:nvPicPr>
          <p:cNvPr id="4" name="图片 3"/>
          <p:cNvPicPr>
            <a:picLocks noChangeAspect="1"/>
          </p:cNvPicPr>
          <p:nvPr/>
        </p:nvPicPr>
        <p:blipFill>
          <a:blip r:embed="rId2"/>
          <a:stretch>
            <a:fillRect/>
          </a:stretch>
        </p:blipFill>
        <p:spPr>
          <a:xfrm>
            <a:off x="8191500" y="2075815"/>
            <a:ext cx="2967990" cy="3957320"/>
          </a:xfrm>
          <a:prstGeom prst="rect">
            <a:avLst/>
          </a:prstGeom>
        </p:spPr>
      </p:pic>
      <p:sp>
        <p:nvSpPr>
          <p:cNvPr id="7" name="标题占位符 1"/>
          <p:cNvSpPr txBox="1"/>
          <p:nvPr/>
        </p:nvSpPr>
        <p:spPr>
          <a:xfrm>
            <a:off x="3197860" y="921385"/>
            <a:ext cx="6321425" cy="817880"/>
          </a:xfrm>
          <a:prstGeom prst="rect">
            <a:avLst/>
          </a:prstGeom>
          <a:ln>
            <a:noFill/>
          </a:ln>
        </p:spPr>
        <p:txBody>
          <a:bodyPr vert="horz" lIns="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ysClr val="windowText" lastClr="000000"/>
                </a:solidFill>
                <a:effectLst/>
                <a:uLnTx/>
                <a:uFillTx/>
                <a:latin typeface="Times New Roman" panose="02020703060505090304" pitchFamily="18" charset="0"/>
                <a:ea typeface="微软雅黑" panose="020B0503020204020204" pitchFamily="34" charset="-122"/>
                <a:cs typeface="Times New Roman" panose="02020703060505090304" pitchFamily="18" charset="0"/>
                <a:sym typeface="+mn-ea"/>
              </a:rPr>
              <a:t>UAV</a:t>
            </a:r>
            <a:r>
              <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mn-ea"/>
              </a:rPr>
              <a:t>与群智感知</a:t>
            </a:r>
            <a:endPar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无人机集群</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317875" y="1019810"/>
            <a:ext cx="5556885" cy="4818380"/>
          </a:xfrm>
          <a:prstGeom prst="rect">
            <a:avLst/>
          </a:prstGeom>
        </p:spPr>
      </p:pic>
      <p:sp>
        <p:nvSpPr>
          <p:cNvPr id="10" name="文本框 9"/>
          <p:cNvSpPr txBox="1"/>
          <p:nvPr/>
        </p:nvSpPr>
        <p:spPr>
          <a:xfrm>
            <a:off x="4359910" y="5698490"/>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zh-CN" altLang="en-US" dirty="0"/>
              <a:t>硬件架构</a:t>
            </a:r>
            <a:r>
              <a:rPr lang="en-US" altLang="zh-CN" dirty="0"/>
              <a:t>  </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无人机集群</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2" name="图片 1" descr="1"/>
          <p:cNvPicPr>
            <a:picLocks noChangeAspect="1"/>
          </p:cNvPicPr>
          <p:nvPr/>
        </p:nvPicPr>
        <p:blipFill>
          <a:blip r:embed="rId2"/>
          <a:stretch>
            <a:fillRect/>
          </a:stretch>
        </p:blipFill>
        <p:spPr>
          <a:xfrm>
            <a:off x="660400" y="2459355"/>
            <a:ext cx="3239716" cy="2160000"/>
          </a:xfrm>
          <a:prstGeom prst="rect">
            <a:avLst/>
          </a:prstGeom>
        </p:spPr>
      </p:pic>
      <p:pic>
        <p:nvPicPr>
          <p:cNvPr id="3" name="图片 2" descr="2"/>
          <p:cNvPicPr>
            <a:picLocks noChangeAspect="1"/>
          </p:cNvPicPr>
          <p:nvPr/>
        </p:nvPicPr>
        <p:blipFill>
          <a:blip r:embed="rId3"/>
          <a:stretch>
            <a:fillRect/>
          </a:stretch>
        </p:blipFill>
        <p:spPr>
          <a:xfrm>
            <a:off x="4589145" y="2459355"/>
            <a:ext cx="3239770" cy="2160270"/>
          </a:xfrm>
          <a:prstGeom prst="rect">
            <a:avLst/>
          </a:prstGeom>
        </p:spPr>
      </p:pic>
      <p:pic>
        <p:nvPicPr>
          <p:cNvPr id="6" name="图片 5" descr="3"/>
          <p:cNvPicPr>
            <a:picLocks noChangeAspect="1"/>
          </p:cNvPicPr>
          <p:nvPr/>
        </p:nvPicPr>
        <p:blipFill>
          <a:blip r:embed="rId4"/>
          <a:stretch>
            <a:fillRect/>
          </a:stretch>
        </p:blipFill>
        <p:spPr>
          <a:xfrm>
            <a:off x="8517255" y="2459355"/>
            <a:ext cx="3248660" cy="2160270"/>
          </a:xfrm>
          <a:prstGeom prst="rect">
            <a:avLst/>
          </a:prstGeom>
        </p:spPr>
      </p:pic>
      <p:sp>
        <p:nvSpPr>
          <p:cNvPr id="10" name="文本框 9"/>
          <p:cNvSpPr txBox="1"/>
          <p:nvPr/>
        </p:nvSpPr>
        <p:spPr>
          <a:xfrm>
            <a:off x="4359910" y="5698490"/>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en-US" altLang="zh-CN" dirty="0">
                <a:latin typeface="Times New Roman" panose="02020703060505090304" pitchFamily="18" charset="0"/>
                <a:cs typeface="Times New Roman" panose="02020703060505090304" pitchFamily="18" charset="0"/>
              </a:rPr>
              <a:t>Robot Operating System</a:t>
            </a:r>
            <a:r>
              <a:rPr lang="en-US" altLang="zh-CN" dirty="0"/>
              <a:t>  </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无人机集群</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2"/>
          <a:stretch>
            <a:fillRect/>
          </a:stretch>
        </p:blipFill>
        <p:spPr>
          <a:xfrm>
            <a:off x="2317750" y="1089025"/>
            <a:ext cx="7556500" cy="5011420"/>
          </a:xfrm>
          <a:prstGeom prst="rect">
            <a:avLst/>
          </a:prstGeom>
        </p:spPr>
      </p:pic>
      <p:sp>
        <p:nvSpPr>
          <p:cNvPr id="10" name="文本框 9"/>
          <p:cNvSpPr txBox="1"/>
          <p:nvPr/>
        </p:nvSpPr>
        <p:spPr>
          <a:xfrm>
            <a:off x="4318000" y="6123305"/>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zh-CN" altLang="en-US" dirty="0"/>
              <a:t>软件架构</a:t>
            </a:r>
            <a:r>
              <a:rPr lang="en-US" altLang="zh-CN" dirty="0"/>
              <a:t>  </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无人机集群</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pic>
        <p:nvPicPr>
          <p:cNvPr id="2" name="1572724467256">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2478405" y="1171575"/>
            <a:ext cx="7562850" cy="4429125"/>
          </a:xfrm>
          <a:prstGeom prst="rect">
            <a:avLst/>
          </a:prstGeom>
        </p:spPr>
      </p:pic>
      <p:sp>
        <p:nvSpPr>
          <p:cNvPr id="10" name="文本框 9"/>
          <p:cNvSpPr txBox="1"/>
          <p:nvPr/>
        </p:nvSpPr>
        <p:spPr>
          <a:xfrm>
            <a:off x="4359910" y="5852160"/>
            <a:ext cx="3799205" cy="46037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ctr"/>
            <a:r>
              <a:rPr lang="en-US" altLang="zh-CN" dirty="0">
                <a:latin typeface="Times New Roman" panose="02020703060505090304" pitchFamily="18" charset="0"/>
                <a:cs typeface="Times New Roman" panose="02020703060505090304" pitchFamily="18" charset="0"/>
              </a:rPr>
              <a:t>Gazebo simulation</a:t>
            </a:r>
            <a:r>
              <a:rPr lang="en-US" altLang="zh-CN" dirty="0"/>
              <a:t>  </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参考文献</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659765" y="1142365"/>
            <a:ext cx="10859135" cy="383095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[1]于瑞云,王鹏飞,白志宏,王兴伟.参与式感知:以人为中心的智能感知与计算[J].计算机研究与发     展,2017,54(03):457-473.</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[2]吴垚,曾菊儒,彭辉,陈红,李翠平.群智感知激励机制研究综述[J].软件学报,2016,27(08):2025-2047.</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[3]李静林, 北京邮电大学网络与交换技术国家重点实验室, 李静林, et al. 车联网群智感知与服务[J]. 中兴通讯技术, 2015, 21(6):6-9.</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[4]赵东, 马华东. 群智感知网络的发展及挑战[J]. 信息通信技术, 2014(5):66-70.</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[5]刘媛妮,李慧聪,关鑫,袁凯,赵国锋,段洁.移动群智感知激励机制研究综述[J].重庆邮电大学学报(自然科学版),2018,30(02):147-158.</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[6]王钲淇.移动群智感知网络发展面临安全挑战[J].科技导报,2015,33(24):114-117.</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参考文献</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659765" y="1142365"/>
            <a:ext cx="10859135" cy="4246245"/>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[7]黄涵霞,丁强,李莉,娄梦茜,孙知信.移动终端群智感知研究[J].计算机技术与发展,2014,24(06):6-9.</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[8]Wu Chenshu，Yang Zheng，Liu Yunhao，et al． WILL: wireless indoor localization without site   survey［C］/ /Proc of INFO- COM． Orlando，FL: IEEE，2012: 64 － 72．</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[9]Hull B, Bychkovsky V, Zhang Y,et al. CarTel: a distributed mobile sensor computing system[C]//ACM SenSys,2006:125–138</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[10]Koukoumidis E,Peh L-S,Martonosi M R.SignalGuru: leveraging mobile phones for collaborative  traffic signal schedule advisory [C]//ACM MobiSys,2011: 127–140</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[11]Luo T, Kanhere SS, Tan HP. SEW-Ing a simple endorsement Web to incentivize trustworthy participatory sensing. In: Proc. of 2014 the 11th Annual IEEE Int’l Conf. on Sensing, Communication, and Networking (SECON). IEEE, 2014. 636-644. [doi: 10.1109/ SAHCN.2014.6990404]</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666750" y="1416050"/>
            <a:ext cx="10858500" cy="156845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参与式感知</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参与式感知又被称为城市感知、以用户为中心的感知</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参与式感知可以解决传统无线传感网络难以大规模部署以及部署成本高昂的问题</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参与式感知及其分类</a:t>
            </a:r>
            <a:endPar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 name="TextBox 205"/>
          <p:cNvSpPr txBox="1"/>
          <p:nvPr/>
        </p:nvSpPr>
        <p:spPr>
          <a:xfrm>
            <a:off x="666750" y="3399790"/>
            <a:ext cx="10858500" cy="193802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分类</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典型的个体感知应用包括对个人的运动模式进行监测来促进身体健康，对个人的日常交通模式进行监测来记录个人的碳排放足迹</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社群感知可以完成那些仅依靠个体很难实现的大规模、复杂的社会感知任务</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参考文献</a:t>
            </a:r>
            <a:endParaRPr kumimoji="0" lang="zh-CN" altLang="en-US"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0" name="文本框 9"/>
          <p:cNvSpPr txBox="1"/>
          <p:nvPr/>
        </p:nvSpPr>
        <p:spPr>
          <a:xfrm>
            <a:off x="659765" y="1142365"/>
            <a:ext cx="10859135" cy="2999740"/>
          </a:xfrm>
          <a:prstGeom prst="rect">
            <a:avLst/>
          </a:prstGeom>
        </p:spPr>
        <p:txBody>
          <a:bodyPr wrap="square">
            <a:spAutoFit/>
          </a:bodyPr>
          <a:lstStyle>
            <a:defPPr>
              <a:defRPr lang="zh-CN"/>
            </a:defPPr>
            <a:lvl1pPr>
              <a:defRPr sz="2400" b="1">
                <a:effectLst/>
                <a:latin typeface="Abadi" panose="020B0604020104020204" pitchFamily="34" charset="0"/>
                <a:ea typeface="思源宋体 Heavy" panose="02020900000000000000" pitchFamily="18" charset="-122"/>
              </a:defRPr>
            </a:lvl1pPr>
          </a:lstStyle>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[12]Thepvilojanapong N, Zhang K, Tsujimori T, Ohta Y, Zhao Y, Tobe Y. Participation-Aware incentive for active crowd sensing. In: Proc. of 2013 IEEE the 10th Int’l Conf. on High Performance Computing and Communications &amp; 2013 IEEE Int’l Conf. on Embedded and Ubiquitous Computing (HPCC_EUC). IEEE, 2013. 2127-2134. [doi: 10.1109/HPCC.and.EUC.2013.305]</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a:p>
            <a:pPr algn="l" fontAlgn="auto">
              <a:lnSpc>
                <a:spcPct val="150000"/>
              </a:lnSpc>
            </a:pPr>
            <a:r>
              <a:rPr lang="en-US" altLang="zh-CN" sz="1800" b="0" dirty="0">
                <a:latin typeface="Times New Roman" panose="02020703060505090304" pitchFamily="18" charset="0"/>
                <a:ea typeface="宋体" panose="02010600030101010101" pitchFamily="2" charset="-122"/>
                <a:cs typeface="Times New Roman" panose="02020703060505090304" pitchFamily="18" charset="0"/>
              </a:rPr>
              <a:t>[13]Kawajiri R, Shimosaka M, Kahima H. Steered crowdsensing: Incentive design towards quality-oriented place-centric crowdsensing. In: Proc. of the 2014 ACM Int’l Joint Conf. on Pervasive and Ubiquitous Computing. ACM Press, 2014. 691-701. [doi: 10.1145/ 2632048.2636064]</a:t>
            </a:r>
            <a:endParaRPr lang="en-US" altLang="zh-CN" sz="1800" b="0" dirty="0">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3000"/>
    </mc:Choice>
    <mc:Fallback>
      <p:transition spd="slow" advTm="3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271" y="1951493"/>
            <a:ext cx="1222027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sp>
        <p:nvSpPr>
          <p:cNvPr id="7" name="文本框 6"/>
          <p:cNvSpPr txBox="1"/>
          <p:nvPr/>
        </p:nvSpPr>
        <p:spPr>
          <a:xfrm>
            <a:off x="5644784" y="2252225"/>
            <a:ext cx="3575018" cy="923201"/>
          </a:xfrm>
          <a:prstGeom prst="rect">
            <a:avLst/>
          </a:prstGeom>
          <a:noFill/>
        </p:spPr>
        <p:txBody>
          <a:bodyPr wrap="none" rtlCol="0">
            <a:spAutoFit/>
          </a:bodyPr>
          <a:lstStyle/>
          <a:p>
            <a:pPr defTabSz="913765">
              <a:defRPr/>
            </a:pPr>
            <a:r>
              <a:rPr lang="zh-CN" altLang="en-US" sz="5400" b="1" dirty="0">
                <a:solidFill>
                  <a:prstClr val="white"/>
                </a:solidFill>
                <a:latin typeface="微软雅黑" panose="020B0503020204020204" pitchFamily="34" charset="-122"/>
                <a:ea typeface="微软雅黑" panose="020B0503020204020204" pitchFamily="34" charset="-122"/>
              </a:rPr>
              <a:t>谢 谢 大 家</a:t>
            </a:r>
            <a:endParaRPr lang="zh-CN" altLang="en-US" sz="5400" b="1" dirty="0">
              <a:solidFill>
                <a:prstClr val="white"/>
              </a:solidFill>
              <a:latin typeface="微软雅黑" panose="020B0503020204020204" pitchFamily="34" charset="-122"/>
              <a:ea typeface="微软雅黑" panose="020B0503020204020204" pitchFamily="34" charset="-122"/>
            </a:endParaRPr>
          </a:p>
        </p:txBody>
      </p:sp>
      <p:sp>
        <p:nvSpPr>
          <p:cNvPr id="12" name="椭圆 11"/>
          <p:cNvSpPr/>
          <p:nvPr/>
        </p:nvSpPr>
        <p:spPr>
          <a:xfrm>
            <a:off x="1524353" y="1558640"/>
            <a:ext cx="2624273" cy="2624273"/>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sz="1800">
              <a:solidFill>
                <a:prstClr val="white"/>
              </a:solidFill>
              <a:latin typeface="Calibri" panose="020F0502020204030204"/>
              <a:ea typeface="等线" panose="0201060003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6181" y="1418982"/>
            <a:ext cx="3140616" cy="2903588"/>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751" y="212782"/>
            <a:ext cx="1966449" cy="575997"/>
          </a:xfrm>
          <a:prstGeom prst="rect">
            <a:avLst/>
          </a:prstGeom>
        </p:spPr>
      </p:pic>
      <p:sp>
        <p:nvSpPr>
          <p:cNvPr id="19" name="矩形 18"/>
          <p:cNvSpPr/>
          <p:nvPr/>
        </p:nvSpPr>
        <p:spPr>
          <a:xfrm>
            <a:off x="6444598" y="3263845"/>
            <a:ext cx="6498497" cy="276956"/>
          </a:xfrm>
          <a:prstGeom prst="rect">
            <a:avLst/>
          </a:prstGeom>
        </p:spPr>
        <p:txBody>
          <a:bodyPr wrap="square" lIns="91397" tIns="45699" rIns="91397" bIns="45699">
            <a:spAutoFit/>
          </a:bodyPr>
          <a:lstStyle/>
          <a:p>
            <a:pPr defTabSz="913765">
              <a:defRPr/>
            </a:pPr>
            <a:r>
              <a:rPr lang="en-US" altLang="zh-CN" sz="1200" b="1" dirty="0">
                <a:solidFill>
                  <a:prstClr val="white"/>
                </a:solidFill>
                <a:latin typeface="微软雅黑" panose="020B0503020204020204" pitchFamily="34" charset="-122"/>
                <a:ea typeface="微软雅黑" panose="020B0503020204020204" pitchFamily="34" charset="-122"/>
              </a:rPr>
              <a:t>THANKS FOR ALL</a:t>
            </a:r>
            <a:endParaRPr lang="en-US" altLang="zh-CN" sz="12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1000">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666750" y="1141095"/>
            <a:ext cx="10858500" cy="2122805"/>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a:t>
            </a:r>
            <a:r>
              <a:rPr lang="en-US" altLang="zh-CN" noProof="0" dirty="0">
                <a:solidFill>
                  <a:prstClr val="black"/>
                </a:solidFill>
                <a:latin typeface="Times New Roman" panose="02020703060505090304" pitchFamily="18" charset="0"/>
                <a:cs typeface="Times New Roman" panose="02020703060505090304" pitchFamily="18" charset="0"/>
                <a:sym typeface="+mn-ea"/>
              </a:rPr>
              <a:t>1</a:t>
            </a:r>
            <a:r>
              <a:rPr lang="zh-CN" altLang="en-US" noProof="0" dirty="0">
                <a:solidFill>
                  <a:prstClr val="black"/>
                </a:solidFill>
                <a:latin typeface="Times New Roman" panose="02020703060505090304" pitchFamily="18" charset="0"/>
                <a:cs typeface="Times New Roman" panose="02020703060505090304" pitchFamily="18" charset="0"/>
                <a:sym typeface="+mn-ea"/>
              </a:rPr>
              <a:t>）网络部署成本更低</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有大量移动设备，无需专门部署</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人的移动性可以促进感知覆盖与数据传输</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由于移动节点之间的相互接触，这些节点可以在间歇性联通的网络环境中传输感知数据</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群体感知网络的基本特征</a:t>
            </a:r>
            <a:endPar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 name="TextBox 205"/>
          <p:cNvSpPr txBox="1"/>
          <p:nvPr/>
        </p:nvSpPr>
        <p:spPr>
          <a:xfrm>
            <a:off x="666750" y="3460115"/>
            <a:ext cx="10858500" cy="101473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a:t>
            </a:r>
            <a:r>
              <a:rPr lang="en-US" altLang="zh-CN" noProof="0" dirty="0">
                <a:solidFill>
                  <a:prstClr val="black"/>
                </a:solidFill>
                <a:latin typeface="Times New Roman" panose="02020703060505090304" pitchFamily="18" charset="0"/>
                <a:cs typeface="Times New Roman" panose="02020703060505090304" pitchFamily="18" charset="0"/>
                <a:sym typeface="+mn-ea"/>
              </a:rPr>
              <a:t>2</a:t>
            </a:r>
            <a:r>
              <a:rPr lang="zh-CN" altLang="en-US" noProof="0" dirty="0">
                <a:solidFill>
                  <a:prstClr val="black"/>
                </a:solidFill>
                <a:latin typeface="Times New Roman" panose="02020703060505090304" pitchFamily="18" charset="0"/>
                <a:cs typeface="Times New Roman" panose="02020703060505090304" pitchFamily="18" charset="0"/>
                <a:sym typeface="+mn-ea"/>
              </a:rPr>
              <a:t>）网络更容易维护</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网络中的节点通常具有更好的能量补给，更强的计算、存储和通信能力</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
        <p:nvSpPr>
          <p:cNvPr id="3" name="TextBox 205"/>
          <p:cNvSpPr txBox="1"/>
          <p:nvPr/>
        </p:nvSpPr>
        <p:spPr>
          <a:xfrm>
            <a:off x="666750" y="4695190"/>
            <a:ext cx="10858500" cy="101473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a:t>
            </a:r>
            <a:r>
              <a:rPr lang="en-US" altLang="zh-CN" noProof="0" dirty="0">
                <a:solidFill>
                  <a:prstClr val="black"/>
                </a:solidFill>
                <a:latin typeface="Times New Roman" panose="02020703060505090304" pitchFamily="18" charset="0"/>
                <a:cs typeface="Times New Roman" panose="02020703060505090304" pitchFamily="18" charset="0"/>
                <a:sym typeface="+mn-ea"/>
              </a:rPr>
              <a:t>3</a:t>
            </a:r>
            <a:r>
              <a:rPr lang="zh-CN" altLang="en-US" noProof="0" dirty="0">
                <a:solidFill>
                  <a:prstClr val="black"/>
                </a:solidFill>
                <a:latin typeface="Times New Roman" panose="02020703060505090304" pitchFamily="18" charset="0"/>
                <a:cs typeface="Times New Roman" panose="02020703060505090304" pitchFamily="18" charset="0"/>
                <a:sym typeface="+mn-ea"/>
              </a:rPr>
              <a:t>）系统更具可扩展性</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只需要招募更多的用户参与即可满足系统应用规模的扩大</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05"/>
          <p:cNvSpPr txBox="1"/>
          <p:nvPr/>
        </p:nvSpPr>
        <p:spPr>
          <a:xfrm>
            <a:off x="666750" y="1141095"/>
            <a:ext cx="10858500" cy="156845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en-US" altLang="zh-CN" noProof="0" dirty="0">
                <a:solidFill>
                  <a:prstClr val="black"/>
                </a:solidFill>
                <a:latin typeface="Times New Roman" panose="02020703060505090304" pitchFamily="18" charset="0"/>
                <a:cs typeface="Times New Roman" panose="02020703060505090304" pitchFamily="18" charset="0"/>
                <a:sym typeface="+mn-ea"/>
              </a:rPr>
              <a:t>CSCW(</a:t>
            </a:r>
            <a:r>
              <a:rPr lang="zh-CN" altLang="en-US" noProof="0" dirty="0">
                <a:solidFill>
                  <a:prstClr val="black"/>
                </a:solidFill>
                <a:latin typeface="Times New Roman" panose="02020703060505090304" pitchFamily="18" charset="0"/>
                <a:cs typeface="Times New Roman" panose="02020703060505090304" pitchFamily="18" charset="0"/>
                <a:sym typeface="+mn-ea"/>
              </a:rPr>
              <a:t>计算机支持协同工作</a:t>
            </a:r>
            <a:r>
              <a:rPr lang="en-US" altLang="zh-CN" noProof="0" dirty="0">
                <a:solidFill>
                  <a:prstClr val="black"/>
                </a:solidFill>
                <a:latin typeface="Times New Roman" panose="02020703060505090304" pitchFamily="18" charset="0"/>
                <a:cs typeface="Times New Roman" panose="02020703060505090304" pitchFamily="18" charset="0"/>
                <a:sym typeface="+mn-ea"/>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在计算机支持的环境中，一个群体协同工作完成一项共同的任务</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zh-CN" altLang="en-US" sz="20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a:t>
            </a:r>
            <a:r>
              <a:rPr kumimoji="0" lang="en-US" altLang="zh-CN"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CSCW群体指在计算机技术和工具支持下共同为实现某一任务或完成某种职能而形成协作关系的群体。</a:t>
            </a:r>
            <a:endParaRPr kumimoji="0" lang="en-US" altLang="zh-CN"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cxnSp>
        <p:nvCxnSpPr>
          <p:cNvPr id="51" name="直接连接符 50"/>
          <p:cNvCxnSpPr/>
          <p:nvPr/>
        </p:nvCxnSpPr>
        <p:spPr>
          <a:xfrm>
            <a:off x="660400" y="76041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200" y="-100014"/>
            <a:ext cx="5435600" cy="81756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rPr>
              <a:t>群体协同的概念和关键问题</a:t>
            </a:r>
            <a:endParaRPr kumimoji="0" lang="zh-CN" sz="2600" b="1" i="0" u="none" strike="noStrike" kern="1200" cap="none" spc="0" normalizeH="0" baseline="0" noProof="0" dirty="0">
              <a:ln>
                <a:noFill/>
              </a:ln>
              <a:solidFill>
                <a:sysClr val="windowText" lastClr="000000"/>
              </a:solidFill>
              <a:effectLst/>
              <a:uLnTx/>
              <a:uFillTx/>
              <a:latin typeface="Arial" panose="020B0604020202090204"/>
              <a:ea typeface="微软雅黑" panose="020B0503020204020204" pitchFamily="34" charset="-122"/>
              <a:cs typeface="+mj-cs"/>
            </a:endParaRPr>
          </a:p>
        </p:txBody>
      </p:sp>
      <p:grpSp>
        <p:nvGrpSpPr>
          <p:cNvPr id="54" name="组合 53"/>
          <p:cNvGrpSpPr/>
          <p:nvPr/>
        </p:nvGrpSpPr>
        <p:grpSpPr>
          <a:xfrm>
            <a:off x="203760" y="159728"/>
            <a:ext cx="725344" cy="619478"/>
            <a:chOff x="178632" y="159728"/>
            <a:chExt cx="725344"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230876" y="233483"/>
              <a:ext cx="673100"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16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24913" y="176378"/>
            <a:ext cx="1897854" cy="555905"/>
          </a:xfrm>
          <a:prstGeom prst="rect">
            <a:avLst/>
          </a:prstGeom>
        </p:spPr>
      </p:pic>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63" name="文本框 62"/>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 name="TextBox 205"/>
          <p:cNvSpPr txBox="1"/>
          <p:nvPr/>
        </p:nvSpPr>
        <p:spPr>
          <a:xfrm>
            <a:off x="666750" y="3460115"/>
            <a:ext cx="4215130" cy="156845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lang="zh-CN" altLang="en-US" noProof="0" dirty="0">
                <a:solidFill>
                  <a:prstClr val="black"/>
                </a:solidFill>
                <a:latin typeface="Times New Roman" panose="02020703060505090304" pitchFamily="18" charset="0"/>
                <a:cs typeface="Times New Roman" panose="02020703060505090304" pitchFamily="18" charset="0"/>
                <a:sym typeface="+mn-ea"/>
              </a:rPr>
              <a:t>关键问题</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Times New Roman" panose="02020703060505090304" pitchFamily="18" charset="0"/>
              </a:rPr>
              <a:t>·</a:t>
            </a:r>
            <a:r>
              <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参与者</a:t>
            </a:r>
            <a:r>
              <a:rPr kumimoji="0" lang="en-US" altLang="zh-CN"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rPr>
              <a:t>		</a:t>
            </a:r>
            <a:r>
              <a:rPr lang="en-US" altLang="zh-CN" sz="2400" noProof="0" dirty="0">
                <a:solidFill>
                  <a:prstClr val="black"/>
                </a:solidFill>
                <a:latin typeface="Times New Roman" panose="02020703060505090304" pitchFamily="18" charset="0"/>
                <a:cs typeface="Times New Roman" panose="02020703060505090304" pitchFamily="18" charset="0"/>
                <a:sym typeface="+mn-ea"/>
              </a:rPr>
              <a:t>·</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协同媒介</a:t>
            </a:r>
            <a:endParaRPr kumimoji="0" lang="zh-CN" altLang="en-US"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a:p>
            <a:pPr marL="0" marR="0" lvl="0" indent="0" algn="l" defTabSz="1375410" rtl="0">
              <a:lnSpc>
                <a:spcPct val="150000"/>
              </a:lnSpc>
              <a:spcBef>
                <a:spcPts val="0"/>
              </a:spcBef>
              <a:spcAft>
                <a:spcPts val="0"/>
              </a:spcAft>
              <a:buClrTx/>
              <a:buSzTx/>
              <a:buFontTx/>
              <a:buNone/>
              <a:defRPr/>
            </a:pPr>
            <a:r>
              <a:rPr lang="en-US" altLang="zh-CN" sz="2400" noProof="0" dirty="0">
                <a:solidFill>
                  <a:prstClr val="black"/>
                </a:solidFill>
                <a:latin typeface="Times New Roman" panose="02020703060505090304" pitchFamily="18" charset="0"/>
                <a:cs typeface="Times New Roman" panose="02020703060505090304" pitchFamily="18" charset="0"/>
                <a:sym typeface="+mn-ea"/>
              </a:rPr>
              <a:t>     ·</a:t>
            </a:r>
            <a:r>
              <a:rPr lang="zh-CN" altLang="en-US" noProof="0" dirty="0">
                <a:solidFill>
                  <a:prstClr val="black"/>
                </a:solidFill>
                <a:latin typeface="宋体" panose="02010600030101010101" pitchFamily="2" charset="-122"/>
                <a:ea typeface="宋体" panose="02010600030101010101" pitchFamily="2" charset="-122"/>
                <a:cs typeface="Times New Roman" panose="02020703060505090304" pitchFamily="18" charset="0"/>
                <a:sym typeface="+mn-ea"/>
              </a:rPr>
              <a:t>协同方法</a:t>
            </a:r>
            <a:r>
              <a:rPr lang="en-US" altLang="zh-CN" noProof="0" dirty="0">
                <a:solidFill>
                  <a:prstClr val="black"/>
                </a:solidFill>
                <a:latin typeface="宋体" panose="02010600030101010101" pitchFamily="2" charset="-122"/>
                <a:ea typeface="宋体" panose="02010600030101010101" pitchFamily="2" charset="-122"/>
                <a:cs typeface="Times New Roman" panose="02020703060505090304" pitchFamily="18" charset="0"/>
                <a:sym typeface="+mn-ea"/>
              </a:rPr>
              <a:t>		</a:t>
            </a:r>
            <a:r>
              <a:rPr lang="en-US" altLang="zh-CN" sz="2400" noProof="0" dirty="0">
                <a:solidFill>
                  <a:prstClr val="black"/>
                </a:solidFill>
                <a:latin typeface="Times New Roman" panose="02020703060505090304" pitchFamily="18" charset="0"/>
                <a:cs typeface="Times New Roman" panose="02020703060505090304" pitchFamily="18" charset="0"/>
                <a:sym typeface="+mn-ea"/>
              </a:rPr>
              <a:t>·</a:t>
            </a:r>
            <a:r>
              <a:rPr lang="zh-CN" altLang="en-US" noProof="0" dirty="0">
                <a:solidFill>
                  <a:prstClr val="black"/>
                </a:solidFill>
                <a:latin typeface="Times New Roman" panose="02020703060505090304" pitchFamily="18" charset="0"/>
                <a:ea typeface="宋体" panose="02010600030101010101" pitchFamily="2" charset="-122"/>
                <a:cs typeface="Times New Roman" panose="02020703060505090304" pitchFamily="18" charset="0"/>
                <a:sym typeface="+mn-ea"/>
              </a:rPr>
              <a:t>协同内容</a:t>
            </a:r>
            <a:endParaRPr kumimoji="0" lang="zh-CN" altLang="en-US" sz="1600" b="1" i="0" u="none" strike="noStrike" kern="1200" cap="none" spc="0" normalizeH="0" baseline="0" noProof="0" dirty="0">
              <a:ln>
                <a:noFill/>
              </a:ln>
              <a:solidFill>
                <a:prstClr val="black"/>
              </a:solidFill>
              <a:effectLst/>
              <a:uLnTx/>
              <a:uFillTx/>
              <a:latin typeface="Times New Roman" panose="02020703060505090304" pitchFamily="18" charset="0"/>
              <a:ea typeface="宋体" panose="02010600030101010101" pitchFamily="2" charset="-122"/>
              <a:cs typeface="Times New Roman" panose="02020703060505090304" pitchFamily="18" charset="0"/>
            </a:endParaRPr>
          </a:p>
        </p:txBody>
      </p:sp>
      <p:sp>
        <p:nvSpPr>
          <p:cNvPr id="4" name="TextBox 205"/>
          <p:cNvSpPr txBox="1"/>
          <p:nvPr/>
        </p:nvSpPr>
        <p:spPr>
          <a:xfrm>
            <a:off x="7310120" y="3460115"/>
            <a:ext cx="4215130" cy="1938020"/>
          </a:xfrm>
          <a:prstGeom prst="rect">
            <a:avLst/>
          </a:prstGeom>
          <a:noFill/>
        </p:spPr>
        <p:txBody>
          <a:bodyPr wrap="square" rtlCol="0">
            <a:spAutoFit/>
          </a:bodyPr>
          <a:lstStyle>
            <a:defPPr>
              <a:defRPr lang="zh-CN"/>
            </a:defPPr>
            <a:lvl1pPr marR="0" lvl="0" indent="0" algn="ctr" defTabSz="1375410" fontAlgn="auto">
              <a:lnSpc>
                <a:spcPct val="100000"/>
              </a:lnSpc>
              <a:spcBef>
                <a:spcPts val="0"/>
              </a:spcBef>
              <a:spcAft>
                <a:spcPts val="0"/>
              </a:spcAft>
              <a:buClrTx/>
              <a:buSzTx/>
              <a:buFontTx/>
              <a:buNone/>
              <a:defRPr kumimoji="0" sz="1600" b="1" i="0" u="none" strike="noStrike" cap="none" spc="0" normalizeH="0" baseline="0">
                <a:ln>
                  <a:noFill/>
                </a:ln>
                <a:effectLst/>
                <a:uLnTx/>
                <a:uFillTx/>
                <a:latin typeface="微软雅黑" panose="020B0503020204020204" pitchFamily="34" charset="-122"/>
                <a:ea typeface="微软雅黑" panose="020B0503020204020204" pitchFamily="34" charset="-122"/>
              </a:defRPr>
            </a:lvl1pPr>
          </a:lstStyle>
          <a:p>
            <a:pPr marL="0" marR="0" lvl="0" indent="0" algn="l" defTabSz="1375410" rtl="0">
              <a:lnSpc>
                <a:spcPct val="15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chemeClr val="accent1"/>
                </a:solidFill>
                <a:effectLst/>
                <a:uLnTx/>
                <a:uFillTx/>
                <a:latin typeface="楷体" panose="02010609060101010101" charset="-122"/>
                <a:ea typeface="楷体" panose="02010609060101010101" charset="-122"/>
                <a:cs typeface="Times New Roman" panose="02020703060505090304" pitchFamily="18" charset="0"/>
              </a:rPr>
              <a:t>    </a:t>
            </a:r>
            <a:r>
              <a:rPr kumimoji="0" lang="zh-CN" altLang="en-US" sz="1600" b="1" i="0" u="none" strike="noStrike" kern="1200" cap="none" spc="0" normalizeH="0" baseline="0" noProof="0" dirty="0">
                <a:ln>
                  <a:noFill/>
                </a:ln>
                <a:solidFill>
                  <a:schemeClr val="accent1"/>
                </a:solidFill>
                <a:effectLst/>
                <a:uLnTx/>
                <a:uFillTx/>
                <a:latin typeface="楷体" panose="02010609060101010101" charset="-122"/>
                <a:ea typeface="楷体" panose="02010609060101010101" charset="-122"/>
                <a:cs typeface="Times New Roman" panose="02020703060505090304" pitchFamily="18" charset="0"/>
              </a:rPr>
              <a:t>虚拟地理环境下的群体协同，是本地或异地人员在同一时间或不同时间内，通过具有地理参考的虚拟环境，对地理空间现象和过程进行协作探索、模拟、认知与决策等的过程。</a:t>
            </a:r>
            <a:endParaRPr kumimoji="0" lang="zh-CN" altLang="en-US" sz="1600" b="1" i="0" u="none" strike="noStrike" kern="1200" cap="none" spc="0" normalizeH="0" baseline="0" noProof="0" dirty="0">
              <a:ln>
                <a:noFill/>
              </a:ln>
              <a:solidFill>
                <a:schemeClr val="accent1"/>
              </a:solidFill>
              <a:effectLst/>
              <a:uLnTx/>
              <a:uFillTx/>
              <a:latin typeface="楷体" panose="02010609060101010101" charset="-122"/>
              <a:ea typeface="楷体" panose="02010609060101010101" charset="-122"/>
              <a:cs typeface="Times New Roman" panose="0202070306050509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pattFill prst="wdUpDiag">
            <a:fgClr>
              <a:schemeClr val="bg1">
                <a:lumMod val="95000"/>
              </a:schemeClr>
            </a:fgClr>
            <a:bgClr>
              <a:schemeClr val="bg1"/>
            </a:bgClr>
          </a:patt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 </a:t>
            </a:r>
            <a:endParaRPr kumimoji="0" lang="en-US" altLang="zh-CN"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文本框 6"/>
          <p:cNvSpPr txBox="1"/>
          <p:nvPr/>
        </p:nvSpPr>
        <p:spPr>
          <a:xfrm>
            <a:off x="59409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8655288" y="6583649"/>
            <a:ext cx="2967479" cy="246221"/>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rPr>
              <a:t>Tsinghua University of China</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12" name="文本框 11"/>
          <p:cNvSpPr txBox="1"/>
          <p:nvPr/>
        </p:nvSpPr>
        <p:spPr>
          <a:xfrm>
            <a:off x="1558171" y="2105561"/>
            <a:ext cx="2447290" cy="26460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300" normalizeH="0" baseline="0" noProof="0" dirty="0">
                <a:ln>
                  <a:noFill/>
                </a:ln>
                <a:gradFill>
                  <a:gsLst>
                    <a:gs pos="98052">
                      <a:schemeClr val="bg1"/>
                    </a:gs>
                    <a:gs pos="0">
                      <a:srgbClr val="1C6299"/>
                    </a:gs>
                    <a:gs pos="100000">
                      <a:schemeClr val="bg1"/>
                    </a:gs>
                  </a:gsLst>
                  <a:lin ang="5400000" scaled="1"/>
                </a:gradFill>
                <a:effectLst/>
                <a:uLnTx/>
                <a:uFillTx/>
                <a:latin typeface="Impact" panose="020B0806030902050204" pitchFamily="34" charset="0"/>
                <a:ea typeface="微软雅黑" panose="020B0503020204020204" pitchFamily="34" charset="-122"/>
                <a:cs typeface="+mn-cs"/>
              </a:rPr>
              <a:t>02</a:t>
            </a:r>
            <a:endParaRPr kumimoji="0" lang="zh-CN" altLang="en-US" sz="16600" b="0" i="0" u="none" strike="noStrike" kern="1200" cap="none" spc="300" normalizeH="0" baseline="0" noProof="0" dirty="0">
              <a:ln>
                <a:noFill/>
              </a:ln>
              <a:gradFill>
                <a:gsLst>
                  <a:gs pos="98052">
                    <a:schemeClr val="bg1"/>
                  </a:gs>
                  <a:gs pos="0">
                    <a:srgbClr val="1C6299"/>
                  </a:gs>
                  <a:gs pos="100000">
                    <a:schemeClr val="bg1"/>
                  </a:gs>
                </a:gsLst>
                <a:lin ang="5400000" scaled="1"/>
              </a:gradFill>
              <a:effectLst/>
              <a:uLnTx/>
              <a:uFillTx/>
              <a:latin typeface="Impact" panose="020B0806030902050204" pitchFamily="34" charset="0"/>
              <a:ea typeface="微软雅黑" panose="020B0503020204020204" pitchFamily="34" charset="-122"/>
              <a:cs typeface="+mn-cs"/>
            </a:endParaRPr>
          </a:p>
        </p:txBody>
      </p:sp>
      <p:cxnSp>
        <p:nvCxnSpPr>
          <p:cNvPr id="15" name="直接连接符 14"/>
          <p:cNvCxnSpPr/>
          <p:nvPr/>
        </p:nvCxnSpPr>
        <p:spPr>
          <a:xfrm>
            <a:off x="4619693" y="2143125"/>
            <a:ext cx="0" cy="2571750"/>
          </a:xfrm>
          <a:prstGeom prst="line">
            <a:avLst/>
          </a:prstGeom>
          <a:noFill/>
          <a:ln w="12700" cap="flat" cmpd="sng" algn="ctr">
            <a:solidFill>
              <a:sysClr val="window" lastClr="FFFFFF">
                <a:lumMod val="50000"/>
              </a:sysClr>
            </a:solidFill>
            <a:prstDash val="dashDot"/>
            <a:miter lim="800000"/>
          </a:ln>
          <a:effectLst/>
        </p:spPr>
      </p:cxnSp>
      <p:sp>
        <p:nvSpPr>
          <p:cNvPr id="17" name="任意多边形: 形状 16"/>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07837" y="136675"/>
            <a:ext cx="1663415" cy="487234"/>
          </a:xfrm>
          <a:prstGeom prst="rect">
            <a:avLst/>
          </a:prstGeom>
        </p:spPr>
      </p:pic>
      <p:sp>
        <p:nvSpPr>
          <p:cNvPr id="20" name="矩形 19"/>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pitchFamily="34" charset="-122"/>
              <a:cs typeface="+mn-cs"/>
            </a:endParaRPr>
          </a:p>
        </p:txBody>
      </p:sp>
      <p:sp>
        <p:nvSpPr>
          <p:cNvPr id="21" name="文本框 20"/>
          <p:cNvSpPr txBox="1"/>
          <p:nvPr/>
        </p:nvSpPr>
        <p:spPr>
          <a:xfrm>
            <a:off x="594090" y="6583649"/>
            <a:ext cx="2031325" cy="246221"/>
          </a:xfrm>
          <a:prstGeom prst="rect">
            <a:avLst/>
          </a:prstGeom>
          <a:noFill/>
        </p:spPr>
        <p:txBody>
          <a:bodyPr wrap="none" rtlCol="0">
            <a:spAutoFit/>
          </a:bodyPr>
          <a:lstStyle/>
          <a:p>
            <a:pPr lvl="0">
              <a:defRPr/>
            </a:pPr>
            <a:r>
              <a:rPr lang="zh-CN" altLang="en-US" sz="1000" spc="600" dirty="0">
                <a:solidFill>
                  <a:prstClr val="white"/>
                </a:solidFill>
                <a:latin typeface="微软雅黑" panose="020B0503020204020204" pitchFamily="34" charset="-122"/>
                <a:ea typeface="微软雅黑" panose="020B0503020204020204" pitchFamily="34" charset="-122"/>
              </a:rPr>
              <a:t>知行合一、经世致用</a:t>
            </a:r>
            <a:endPar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9137792" y="6583649"/>
            <a:ext cx="2484975" cy="246221"/>
          </a:xfrm>
          <a:prstGeom prst="rect">
            <a:avLst/>
          </a:prstGeom>
          <a:noFill/>
        </p:spPr>
        <p:txBody>
          <a:bodyPr wrap="none" rtlCol="0">
            <a:spAutoFit/>
          </a:bodyPr>
          <a:lstStyle/>
          <a:p>
            <a:pPr lvl="0" algn="r">
              <a:defRPr/>
            </a:pPr>
            <a:r>
              <a:rPr lang="en-US" altLang="zh-CN" sz="1000" spc="300" dirty="0">
                <a:solidFill>
                  <a:prstClr val="white"/>
                </a:solidFill>
                <a:latin typeface="Arial" panose="020B0604020202090204" pitchFamily="34" charset="0"/>
                <a:ea typeface="微软雅黑" panose="020B0503020204020204" pitchFamily="34" charset="-122"/>
                <a:cs typeface="Arial" panose="020B0604020202090204" pitchFamily="34" charset="0"/>
              </a:rPr>
              <a:t>Central South University</a:t>
            </a:r>
            <a:endParaRPr kumimoji="0" lang="zh-CN" altLang="en-US" sz="1000" b="0" i="0" u="none" strike="noStrike" kern="1200" cap="none" spc="30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Arial" panose="020B0604020202090204" pitchFamily="34" charset="0"/>
            </a:endParaRPr>
          </a:p>
        </p:txBody>
      </p:sp>
      <p:sp>
        <p:nvSpPr>
          <p:cNvPr id="23" name="椭圆 22"/>
          <p:cNvSpPr/>
          <p:nvPr/>
        </p:nvSpPr>
        <p:spPr>
          <a:xfrm>
            <a:off x="8917027" y="597107"/>
            <a:ext cx="6452568" cy="5936919"/>
          </a:xfrm>
          <a:prstGeom prst="ellipse">
            <a:avLst/>
          </a:prstGeom>
          <a:blipFill dpi="0" rotWithShape="1">
            <a:blip r:embed="rId2">
              <a:alphaModFix amt="1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3930" fontAlgn="auto">
              <a:spcBef>
                <a:spcPts val="0"/>
              </a:spcBef>
              <a:spcAft>
                <a:spcPts val="0"/>
              </a:spcAft>
            </a:pPr>
            <a:endParaRPr lang="zh-CN" altLang="en-US" sz="1900" dirty="0">
              <a:solidFill>
                <a:prstClr val="white"/>
              </a:solidFill>
              <a:latin typeface="Calibri" panose="020F0502020204030204"/>
              <a:ea typeface="宋体" panose="02010600030101010101" pitchFamily="2" charset="-122"/>
            </a:endParaRPr>
          </a:p>
        </p:txBody>
      </p:sp>
      <p:sp>
        <p:nvSpPr>
          <p:cNvPr id="67" name="圆角矩形 66"/>
          <p:cNvSpPr/>
          <p:nvPr/>
        </p:nvSpPr>
        <p:spPr>
          <a:xfrm>
            <a:off x="5788615" y="1423477"/>
            <a:ext cx="512660" cy="5113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6" tIns="60913" rIns="121826" bIns="60913" anchor="ctr"/>
          <a:p>
            <a:pPr algn="ctr">
              <a:defRPr/>
            </a:pPr>
            <a:r>
              <a:rPr lang="en-US" altLang="zh-CN" sz="4265" dirty="0">
                <a:latin typeface="+mj-lt"/>
                <a:ea typeface="Arial Unicode MS" panose="020B0604020202020204" charset="-122"/>
                <a:cs typeface="Arial Unicode MS" panose="020B0604020202020204" charset="-122"/>
              </a:rPr>
              <a:t>1</a:t>
            </a:r>
            <a:endParaRPr lang="zh-CN" altLang="en-US" sz="4265" dirty="0">
              <a:latin typeface="+mj-lt"/>
              <a:ea typeface="Arial Unicode MS" panose="020B0604020202020204" charset="-122"/>
              <a:cs typeface="Arial Unicode MS" panose="020B0604020202020204" charset="-122"/>
            </a:endParaRPr>
          </a:p>
        </p:txBody>
      </p:sp>
      <p:grpSp>
        <p:nvGrpSpPr>
          <p:cNvPr id="68" name="组合 67"/>
          <p:cNvGrpSpPr/>
          <p:nvPr/>
        </p:nvGrpSpPr>
        <p:grpSpPr>
          <a:xfrm>
            <a:off x="6661416" y="1423479"/>
            <a:ext cx="3930015" cy="511386"/>
            <a:chOff x="6330832" y="1573726"/>
            <a:chExt cx="3934622" cy="511504"/>
          </a:xfrm>
        </p:grpSpPr>
        <p:sp>
          <p:nvSpPr>
            <p:cNvPr id="69" name="圆角矩形 68"/>
            <p:cNvSpPr/>
            <p:nvPr/>
          </p:nvSpPr>
          <p:spPr>
            <a:xfrm>
              <a:off x="6330832"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6" rIns="162613" bIns="81306" anchor="ctr"/>
            <a:p>
              <a:pPr algn="ctr">
                <a:defRPr/>
              </a:pPr>
              <a:endParaRPr lang="zh-CN" altLang="en-US" sz="4265" dirty="0">
                <a:latin typeface="+mj-lt"/>
                <a:ea typeface="Arial Unicode MS" panose="020B0604020202020204" charset="-122"/>
                <a:cs typeface="Arial Unicode MS" panose="020B0604020202020204" charset="-122"/>
              </a:endParaRPr>
            </a:p>
          </p:txBody>
        </p:sp>
        <p:sp>
          <p:nvSpPr>
            <p:cNvPr id="70" name="矩形 69"/>
            <p:cNvSpPr/>
            <p:nvPr/>
          </p:nvSpPr>
          <p:spPr>
            <a:xfrm>
              <a:off x="6723087" y="1614375"/>
              <a:ext cx="3542367" cy="470008"/>
            </a:xfrm>
            <a:prstGeom prst="rect">
              <a:avLst/>
            </a:prstGeom>
          </p:spPr>
          <p:txBody>
            <a:bodyPr wrap="square" lIns="162613" tIns="81306" rIns="162613" bIns="81306">
              <a:spAutoFit/>
            </a:bodyPr>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sym typeface="+mn-ea"/>
                </a:rPr>
                <a:t>群体感知的框架和流程</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sym typeface="+mn-ea"/>
              </a:endParaRPr>
            </a:p>
          </p:txBody>
        </p:sp>
      </p:grpSp>
      <p:sp>
        <p:nvSpPr>
          <p:cNvPr id="71" name="圆角矩形 70"/>
          <p:cNvSpPr/>
          <p:nvPr/>
        </p:nvSpPr>
        <p:spPr>
          <a:xfrm>
            <a:off x="5788615" y="2259736"/>
            <a:ext cx="512660" cy="5113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6" tIns="60913" rIns="121826" bIns="60913" anchor="ctr"/>
          <a:p>
            <a:pPr algn="ctr">
              <a:defRPr/>
            </a:pPr>
            <a:r>
              <a:rPr lang="en-US" altLang="zh-CN" sz="4265" dirty="0">
                <a:latin typeface="+mj-lt"/>
                <a:ea typeface="Arial Unicode MS" panose="020B0604020202020204" charset="-122"/>
                <a:cs typeface="Arial Unicode MS" panose="020B0604020202020204" charset="-122"/>
              </a:rPr>
              <a:t>2</a:t>
            </a:r>
            <a:endParaRPr lang="zh-CN" altLang="en-US" sz="4265" dirty="0">
              <a:latin typeface="+mj-lt"/>
              <a:ea typeface="Arial Unicode MS" panose="020B0604020202020204" charset="-122"/>
              <a:cs typeface="Arial Unicode MS" panose="020B0604020202020204" charset="-122"/>
            </a:endParaRPr>
          </a:p>
        </p:txBody>
      </p:sp>
      <p:grpSp>
        <p:nvGrpSpPr>
          <p:cNvPr id="72" name="组合 71"/>
          <p:cNvGrpSpPr/>
          <p:nvPr/>
        </p:nvGrpSpPr>
        <p:grpSpPr>
          <a:xfrm>
            <a:off x="6645801" y="2259736"/>
            <a:ext cx="3740032" cy="511386"/>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6" rIns="162613" bIns="81306" anchor="ctr"/>
            <a:p>
              <a:pPr algn="ctr">
                <a:defRPr/>
              </a:pPr>
              <a:endParaRPr lang="zh-CN" altLang="en-US" sz="4265" dirty="0">
                <a:latin typeface="+mj-lt"/>
                <a:ea typeface="Arial Unicode MS" panose="020B0604020202020204" charset="-122"/>
                <a:cs typeface="Arial Unicode MS" panose="020B0604020202020204" charset="-122"/>
              </a:endParaRPr>
            </a:p>
          </p:txBody>
        </p:sp>
        <p:sp>
          <p:nvSpPr>
            <p:cNvPr id="74" name="矩形 73"/>
            <p:cNvSpPr/>
            <p:nvPr/>
          </p:nvSpPr>
          <p:spPr>
            <a:xfrm>
              <a:off x="6747505" y="2450827"/>
              <a:ext cx="2984608" cy="470008"/>
            </a:xfrm>
            <a:prstGeom prst="rect">
              <a:avLst/>
            </a:prstGeom>
          </p:spPr>
          <p:txBody>
            <a:bodyPr wrap="square" lIns="162613" tIns="81306" rIns="162613" bIns="81306">
              <a:spAutoFit/>
            </a:bodyPr>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sym typeface="+mn-ea"/>
                </a:rPr>
                <a:t>群体感知领域技术研究</a:t>
              </a:r>
              <a:endPar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sym typeface="+mn-ea"/>
              </a:endParaRPr>
            </a:p>
          </p:txBody>
        </p:sp>
      </p:grpSp>
      <p:sp>
        <p:nvSpPr>
          <p:cNvPr id="75" name="圆角矩形 74"/>
          <p:cNvSpPr/>
          <p:nvPr/>
        </p:nvSpPr>
        <p:spPr>
          <a:xfrm>
            <a:off x="5788615" y="3145385"/>
            <a:ext cx="512660" cy="5113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6" tIns="60913" rIns="121826" bIns="60913" anchor="ctr"/>
          <a:p>
            <a:pPr algn="ctr">
              <a:defRPr/>
            </a:pPr>
            <a:r>
              <a:rPr lang="en-US" altLang="zh-CN" sz="4265" dirty="0">
                <a:latin typeface="+mj-lt"/>
                <a:ea typeface="Arial Unicode MS" panose="020B0604020202020204" charset="-122"/>
                <a:cs typeface="Arial Unicode MS" panose="020B0604020202020204" charset="-122"/>
              </a:rPr>
              <a:t>3</a:t>
            </a:r>
            <a:endParaRPr lang="zh-CN" altLang="en-US" sz="4265" dirty="0">
              <a:latin typeface="+mj-lt"/>
              <a:ea typeface="Arial Unicode MS" panose="020B0604020202020204" charset="-122"/>
              <a:cs typeface="Arial Unicode MS" panose="020B0604020202020204" charset="-122"/>
            </a:endParaRPr>
          </a:p>
        </p:txBody>
      </p:sp>
      <p:grpSp>
        <p:nvGrpSpPr>
          <p:cNvPr id="76" name="组合 75"/>
          <p:cNvGrpSpPr/>
          <p:nvPr/>
        </p:nvGrpSpPr>
        <p:grpSpPr>
          <a:xfrm>
            <a:off x="6669671" y="3145383"/>
            <a:ext cx="3740032" cy="511386"/>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6" rIns="162613" bIns="81306" anchor="ctr"/>
            <a:p>
              <a:pPr algn="ctr">
                <a:defRPr/>
              </a:pPr>
              <a:endParaRPr lang="zh-CN" altLang="en-US" sz="4265" dirty="0">
                <a:latin typeface="+mj-lt"/>
                <a:ea typeface="Arial Unicode MS" panose="020B0604020202020204" charset="-122"/>
                <a:cs typeface="Arial Unicode MS" panose="020B0604020202020204" charset="-122"/>
              </a:endParaRPr>
            </a:p>
          </p:txBody>
        </p:sp>
        <p:sp>
          <p:nvSpPr>
            <p:cNvPr id="78" name="矩形 77"/>
            <p:cNvSpPr/>
            <p:nvPr/>
          </p:nvSpPr>
          <p:spPr>
            <a:xfrm>
              <a:off x="6723087" y="3336680"/>
              <a:ext cx="3336386" cy="470008"/>
            </a:xfrm>
            <a:prstGeom prst="rect">
              <a:avLst/>
            </a:prstGeom>
          </p:spPr>
          <p:txBody>
            <a:bodyPr wrap="square" lIns="162613" tIns="81306" rIns="162613" bIns="81306">
              <a:spAutoFit/>
            </a:bodyPr>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rPr>
                <a:t>群体感知的典型应用</a:t>
              </a:r>
              <a:endPar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endParaRPr>
            </a:p>
          </p:txBody>
        </p:sp>
      </p:grpSp>
      <p:sp>
        <p:nvSpPr>
          <p:cNvPr id="79" name="圆角矩形 78"/>
          <p:cNvSpPr/>
          <p:nvPr/>
        </p:nvSpPr>
        <p:spPr>
          <a:xfrm>
            <a:off x="5788615" y="4030051"/>
            <a:ext cx="512660" cy="5113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6" tIns="60913" rIns="121826" bIns="60913" anchor="ctr"/>
          <a:p>
            <a:pPr algn="ctr">
              <a:defRPr/>
            </a:pPr>
            <a:r>
              <a:rPr lang="en-US" altLang="zh-CN" sz="4265" dirty="0">
                <a:latin typeface="+mj-lt"/>
                <a:ea typeface="Arial Unicode MS" panose="020B0604020202020204" charset="-122"/>
                <a:cs typeface="Arial Unicode MS" panose="020B0604020202020204" charset="-122"/>
              </a:rPr>
              <a:t>4</a:t>
            </a:r>
            <a:endParaRPr lang="zh-CN" altLang="en-US" sz="4265" dirty="0">
              <a:latin typeface="+mj-lt"/>
              <a:ea typeface="Arial Unicode MS" panose="020B0604020202020204" charset="-122"/>
              <a:cs typeface="Arial Unicode MS" panose="020B0604020202020204" charset="-122"/>
            </a:endParaRPr>
          </a:p>
        </p:txBody>
      </p:sp>
      <p:grpSp>
        <p:nvGrpSpPr>
          <p:cNvPr id="80" name="组合 79"/>
          <p:cNvGrpSpPr/>
          <p:nvPr/>
        </p:nvGrpSpPr>
        <p:grpSpPr>
          <a:xfrm>
            <a:off x="6669671" y="4030045"/>
            <a:ext cx="3740032" cy="511383"/>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6" rIns="162613" bIns="81306" anchor="ctr"/>
            <a:p>
              <a:pPr algn="ctr">
                <a:defRPr/>
              </a:pPr>
              <a:endParaRPr lang="zh-CN" altLang="en-US" sz="4265" dirty="0">
                <a:latin typeface="+mj-lt"/>
                <a:ea typeface="Arial Unicode MS" panose="020B0604020202020204" charset="-122"/>
                <a:cs typeface="Arial Unicode MS" panose="020B0604020202020204" charset="-122"/>
              </a:endParaRPr>
            </a:p>
          </p:txBody>
        </p:sp>
        <p:sp>
          <p:nvSpPr>
            <p:cNvPr id="82" name="矩形 81"/>
            <p:cNvSpPr/>
            <p:nvPr/>
          </p:nvSpPr>
          <p:spPr>
            <a:xfrm>
              <a:off x="6723087" y="4221553"/>
              <a:ext cx="3088022" cy="470011"/>
            </a:xfrm>
            <a:prstGeom prst="rect">
              <a:avLst/>
            </a:prstGeom>
          </p:spPr>
          <p:txBody>
            <a:bodyPr wrap="square" lIns="162613" tIns="81306" rIns="162613" bIns="81306">
              <a:spAutoFit/>
            </a:bodyPr>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sym typeface="+mn-ea"/>
                </a:rPr>
                <a:t>群体感知的激励机制</a:t>
              </a:r>
              <a:endPar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endParaRPr>
            </a:p>
          </p:txBody>
        </p:sp>
      </p:grpSp>
      <p:sp>
        <p:nvSpPr>
          <p:cNvPr id="3" name="圆角矩形 2"/>
          <p:cNvSpPr/>
          <p:nvPr/>
        </p:nvSpPr>
        <p:spPr>
          <a:xfrm>
            <a:off x="5788615" y="4913971"/>
            <a:ext cx="512660" cy="51138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6" tIns="60913" rIns="121826" bIns="60913" anchor="ctr"/>
          <a:p>
            <a:pPr algn="ctr">
              <a:defRPr/>
            </a:pPr>
            <a:r>
              <a:rPr lang="en-US" altLang="zh-CN" sz="4265" dirty="0">
                <a:latin typeface="+mj-lt"/>
                <a:ea typeface="Arial Unicode MS" panose="020B0604020202020204" charset="-122"/>
                <a:cs typeface="Arial Unicode MS" panose="020B0604020202020204" charset="-122"/>
              </a:rPr>
              <a:t>5</a:t>
            </a:r>
            <a:endParaRPr lang="en-US" altLang="zh-CN" sz="4265" dirty="0">
              <a:latin typeface="+mj-lt"/>
              <a:ea typeface="Arial Unicode MS" panose="020B0604020202020204" charset="-122"/>
              <a:cs typeface="Arial Unicode MS" panose="020B0604020202020204" charset="-122"/>
            </a:endParaRPr>
          </a:p>
        </p:txBody>
      </p:sp>
      <p:grpSp>
        <p:nvGrpSpPr>
          <p:cNvPr id="4" name="组合 3"/>
          <p:cNvGrpSpPr/>
          <p:nvPr/>
        </p:nvGrpSpPr>
        <p:grpSpPr>
          <a:xfrm>
            <a:off x="6669671" y="4913965"/>
            <a:ext cx="3921760" cy="572135"/>
            <a:chOff x="6339097" y="4180903"/>
            <a:chExt cx="3926357" cy="572270"/>
          </a:xfrm>
        </p:grpSpPr>
        <p:sp>
          <p:nvSpPr>
            <p:cNvPr id="5" name="圆角矩形 4"/>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6" rIns="162613" bIns="81306" anchor="ctr"/>
            <a:p>
              <a:pPr algn="l">
                <a:defRPr/>
              </a:pPr>
              <a:r>
                <a:rPr lang="en-US" altLang="zh-CN" sz="2000" b="1" dirty="0">
                  <a:latin typeface="微软雅黑" panose="020B0503020204020204" pitchFamily="34" charset="-122"/>
                  <a:ea typeface="微软雅黑" panose="020B0503020204020204" pitchFamily="34" charset="-122"/>
                  <a:cs typeface="Arial Unicode MS" panose="020B0604020202020204" charset="-122"/>
                </a:rPr>
                <a:t>     </a:t>
              </a:r>
              <a:r>
                <a:rPr lang="zh-CN" altLang="en-US" sz="2000" b="1" dirty="0">
                  <a:latin typeface="微软雅黑" panose="020B0503020204020204" pitchFamily="34" charset="-122"/>
                  <a:ea typeface="微软雅黑" panose="020B0503020204020204" pitchFamily="34" charset="-122"/>
                  <a:cs typeface="Arial Unicode MS" panose="020B0604020202020204" charset="-122"/>
                </a:rPr>
                <a:t>群体感知面临的挑战</a:t>
              </a:r>
              <a:endParaRPr lang="zh-CN" altLang="en-US" sz="2000" b="1" dirty="0">
                <a:latin typeface="微软雅黑" panose="020B0503020204020204" pitchFamily="34" charset="-122"/>
                <a:ea typeface="微软雅黑" panose="020B0503020204020204" pitchFamily="34" charset="-122"/>
                <a:cs typeface="Arial Unicode MS" panose="020B0604020202020204" charset="-122"/>
              </a:endParaRPr>
            </a:p>
          </p:txBody>
        </p:sp>
        <p:sp>
          <p:nvSpPr>
            <p:cNvPr id="6" name="矩形 5"/>
            <p:cNvSpPr/>
            <p:nvPr/>
          </p:nvSpPr>
          <p:spPr>
            <a:xfrm>
              <a:off x="6723087" y="4221553"/>
              <a:ext cx="3542367" cy="531620"/>
            </a:xfrm>
            <a:prstGeom prst="rect">
              <a:avLst/>
            </a:prstGeom>
          </p:spPr>
          <p:txBody>
            <a:bodyPr wrap="square" lIns="162613" tIns="81306" rIns="162613" bIns="81306">
              <a:spAutoFit/>
            </a:bodyPr>
            <a:p>
              <a:pPr>
                <a:defRPr/>
              </a:pPr>
              <a:endParaRPr lang="zh-CN" altLang="en-US" sz="2400" b="1" kern="100" dirty="0">
                <a:solidFill>
                  <a:schemeClr val="bg1"/>
                </a:solidFill>
                <a:latin typeface="微软雅黑" panose="020B0503020204020204" pitchFamily="34" charset="-122"/>
                <a:ea typeface="微软雅黑" panose="020B0503020204020204" pitchFamily="34" charset="-122"/>
                <a:cs typeface="Times New Roman" panose="02020703060505090304" pitchFamily="18"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3000">
        <p15:prstTrans prst="pageCurlDoub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anim calcmode="lin" valueType="num">
                                      <p:cBhvr>
                                        <p:cTn id="17" dur="500" fill="hold"/>
                                        <p:tgtEl>
                                          <p:spTgt spid="15"/>
                                        </p:tgtEl>
                                        <p:attrNameLst>
                                          <p:attrName>ppt_x</p:attrName>
                                        </p:attrNameLst>
                                      </p:cBhvr>
                                      <p:tavLst>
                                        <p:tav tm="0">
                                          <p:val>
                                            <p:fltVal val="0.5"/>
                                          </p:val>
                                        </p:tav>
                                        <p:tav tm="100000">
                                          <p:val>
                                            <p:strVal val="#ppt_x"/>
                                          </p:val>
                                        </p:tav>
                                      </p:tavLst>
                                    </p:anim>
                                    <p:anim calcmode="lin" valueType="num">
                                      <p:cBhvr>
                                        <p:cTn id="18" dur="500" fill="hold"/>
                                        <p:tgtEl>
                                          <p:spTgt spid="1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p="http://schemas.openxmlformats.org/presentationml/2006/main">
  <p:tag name="KSO_WM_UNIT_TABLE_BEAUTIFY" val="smartTable{b911d84a-cd99-4aff-9ce9-8d40857c6b69}"/>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591B89"/>
      </a:accent1>
      <a:accent2>
        <a:srgbClr val="EEB51A"/>
      </a:accent2>
      <a:accent3>
        <a:srgbClr val="591B89"/>
      </a:accent3>
      <a:accent4>
        <a:srgbClr val="EEB51A"/>
      </a:accent4>
      <a:accent5>
        <a:srgbClr val="591B89"/>
      </a:accent5>
      <a:accent6>
        <a:srgbClr val="EEB51A"/>
      </a:accent6>
      <a:hlink>
        <a:srgbClr val="591B89"/>
      </a:hlink>
      <a:folHlink>
        <a:srgbClr val="EEB51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10397</Words>
  <Application>WPS 演示</Application>
  <PresentationFormat>宽屏</PresentationFormat>
  <Paragraphs>985</Paragraphs>
  <Slides>61</Slides>
  <Notes>27</Notes>
  <HiddenSlides>0</HiddenSlides>
  <MMClips>0</MMClips>
  <ScaleCrop>false</ScaleCrop>
  <HeadingPairs>
    <vt:vector size="8" baseType="variant">
      <vt:variant>
        <vt:lpstr>已用的字体</vt:lpstr>
      </vt:variant>
      <vt:variant>
        <vt:i4>25</vt:i4>
      </vt:variant>
      <vt:variant>
        <vt:lpstr>主题</vt:lpstr>
      </vt:variant>
      <vt:variant>
        <vt:i4>3</vt:i4>
      </vt:variant>
      <vt:variant>
        <vt:lpstr>嵌入 OLE 服务器</vt:lpstr>
      </vt:variant>
      <vt:variant>
        <vt:i4>1</vt:i4>
      </vt:variant>
      <vt:variant>
        <vt:lpstr>幻灯片标题</vt:lpstr>
      </vt:variant>
      <vt:variant>
        <vt:i4>61</vt:i4>
      </vt:variant>
    </vt:vector>
  </HeadingPairs>
  <TitlesOfParts>
    <vt:vector size="90" baseType="lpstr">
      <vt:lpstr>Arial</vt:lpstr>
      <vt:lpstr>方正书宋_GBK</vt:lpstr>
      <vt:lpstr>Wingdings</vt:lpstr>
      <vt:lpstr>Calibri</vt:lpstr>
      <vt:lpstr>等线</vt:lpstr>
      <vt:lpstr>微软雅黑</vt:lpstr>
      <vt:lpstr>Arial Unicode MS</vt:lpstr>
      <vt:lpstr>Arial</vt:lpstr>
      <vt:lpstr>Impact</vt:lpstr>
      <vt:lpstr>汉仪中等线KW</vt:lpstr>
      <vt:lpstr>宋体</vt:lpstr>
      <vt:lpstr>Times New Roman</vt:lpstr>
      <vt:lpstr>楷体</vt:lpstr>
      <vt:lpstr>汉仪书宋二KW</vt:lpstr>
      <vt:lpstr>Abadi</vt:lpstr>
      <vt:lpstr>思源宋体 Heavy</vt:lpstr>
      <vt:lpstr>仿宋_GB2312</vt:lpstr>
      <vt:lpstr>Arial Rounded MT Bold</vt:lpstr>
      <vt:lpstr>宋体</vt:lpstr>
      <vt:lpstr>汉仪楷体KW</vt:lpstr>
      <vt:lpstr>苹方-简</vt:lpstr>
      <vt:lpstr>宋体-简</vt:lpstr>
      <vt:lpstr>等线 Light</vt:lpstr>
      <vt:lpstr>Calibri Light</vt:lpstr>
      <vt:lpstr>Helvetica Neue</vt:lpstr>
      <vt:lpstr>1_Office 主题​​</vt:lpstr>
      <vt:lpstr>2_Office 主题​​</vt:lpstr>
      <vt:lpstr>1_自定义设计方案</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紫色沉稳简约毕业答辩毕业论文答辩PPT</dc:title>
  <dc:creator>lenovo</dc:creator>
  <cp:lastModifiedBy>xiaoyin</cp:lastModifiedBy>
  <cp:revision>480</cp:revision>
  <dcterms:created xsi:type="dcterms:W3CDTF">2019-11-04T09:16:31Z</dcterms:created>
  <dcterms:modified xsi:type="dcterms:W3CDTF">2019-11-04T09:16:31Z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2052-1.6.1.2429</vt:lpwstr>
  </property>
</Properties>
</file>